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8" r:id="rId3"/>
    <p:sldId id="259" r:id="rId4"/>
  </p:sldIdLst>
  <p:sldSz cx="7772400" cy="10058400"/>
  <p:notesSz cx="6858000" cy="9313863"/>
  <p:defaultTextStyle>
    <a:defPPr>
      <a:defRPr lang="en-US"/>
    </a:defPPr>
    <a:lvl1pPr marL="0" algn="l" defTabSz="1018824" rtl="0" eaLnBrk="1" latinLnBrk="0" hangingPunct="1">
      <a:defRPr sz="2006" kern="1200">
        <a:solidFill>
          <a:schemeClr val="tx1"/>
        </a:solidFill>
        <a:latin typeface="+mn-lt"/>
        <a:ea typeface="+mn-ea"/>
        <a:cs typeface="+mn-cs"/>
      </a:defRPr>
    </a:lvl1pPr>
    <a:lvl2pPr marL="509412" algn="l" defTabSz="1018824" rtl="0" eaLnBrk="1" latinLnBrk="0" hangingPunct="1">
      <a:defRPr sz="2006" kern="1200">
        <a:solidFill>
          <a:schemeClr val="tx1"/>
        </a:solidFill>
        <a:latin typeface="+mn-lt"/>
        <a:ea typeface="+mn-ea"/>
        <a:cs typeface="+mn-cs"/>
      </a:defRPr>
    </a:lvl2pPr>
    <a:lvl3pPr marL="1018824" algn="l" defTabSz="1018824" rtl="0" eaLnBrk="1" latinLnBrk="0" hangingPunct="1">
      <a:defRPr sz="2006" kern="1200">
        <a:solidFill>
          <a:schemeClr val="tx1"/>
        </a:solidFill>
        <a:latin typeface="+mn-lt"/>
        <a:ea typeface="+mn-ea"/>
        <a:cs typeface="+mn-cs"/>
      </a:defRPr>
    </a:lvl3pPr>
    <a:lvl4pPr marL="1528237" algn="l" defTabSz="1018824" rtl="0" eaLnBrk="1" latinLnBrk="0" hangingPunct="1">
      <a:defRPr sz="2006" kern="1200">
        <a:solidFill>
          <a:schemeClr val="tx1"/>
        </a:solidFill>
        <a:latin typeface="+mn-lt"/>
        <a:ea typeface="+mn-ea"/>
        <a:cs typeface="+mn-cs"/>
      </a:defRPr>
    </a:lvl4pPr>
    <a:lvl5pPr marL="2037649" algn="l" defTabSz="1018824" rtl="0" eaLnBrk="1" latinLnBrk="0" hangingPunct="1">
      <a:defRPr sz="2006" kern="1200">
        <a:solidFill>
          <a:schemeClr val="tx1"/>
        </a:solidFill>
        <a:latin typeface="+mn-lt"/>
        <a:ea typeface="+mn-ea"/>
        <a:cs typeface="+mn-cs"/>
      </a:defRPr>
    </a:lvl5pPr>
    <a:lvl6pPr marL="2547061" algn="l" defTabSz="1018824" rtl="0" eaLnBrk="1" latinLnBrk="0" hangingPunct="1">
      <a:defRPr sz="2006" kern="1200">
        <a:solidFill>
          <a:schemeClr val="tx1"/>
        </a:solidFill>
        <a:latin typeface="+mn-lt"/>
        <a:ea typeface="+mn-ea"/>
        <a:cs typeface="+mn-cs"/>
      </a:defRPr>
    </a:lvl6pPr>
    <a:lvl7pPr marL="3056473" algn="l" defTabSz="1018824" rtl="0" eaLnBrk="1" latinLnBrk="0" hangingPunct="1">
      <a:defRPr sz="2006" kern="1200">
        <a:solidFill>
          <a:schemeClr val="tx1"/>
        </a:solidFill>
        <a:latin typeface="+mn-lt"/>
        <a:ea typeface="+mn-ea"/>
        <a:cs typeface="+mn-cs"/>
      </a:defRPr>
    </a:lvl7pPr>
    <a:lvl8pPr marL="3565886" algn="l" defTabSz="1018824" rtl="0" eaLnBrk="1" latinLnBrk="0" hangingPunct="1">
      <a:defRPr sz="2006" kern="1200">
        <a:solidFill>
          <a:schemeClr val="tx1"/>
        </a:solidFill>
        <a:latin typeface="+mn-lt"/>
        <a:ea typeface="+mn-ea"/>
        <a:cs typeface="+mn-cs"/>
      </a:defRPr>
    </a:lvl8pPr>
    <a:lvl9pPr marL="4075298" algn="l" defTabSz="1018824"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C4BD97"/>
    <a:srgbClr val="D31F2B"/>
    <a:srgbClr val="8014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51" d="100"/>
          <a:sy n="51" d="100"/>
        </p:scale>
        <p:origin x="196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3"/>
            <a:ext cx="6606540" cy="3501813"/>
          </a:xfrm>
        </p:spPr>
        <p:txBody>
          <a:bodyPr anchor="b"/>
          <a:lstStyle>
            <a:lvl1pPr algn="ctr">
              <a:defRPr sz="5100"/>
            </a:lvl1pPr>
          </a:lstStyle>
          <a:p>
            <a:r>
              <a:rPr lang="en-US"/>
              <a:t>Click to edit Master title style</a:t>
            </a:r>
            <a:endParaRPr lang="en-US" dirty="0"/>
          </a:p>
        </p:txBody>
      </p:sp>
      <p:sp>
        <p:nvSpPr>
          <p:cNvPr id="3" name="Subtitle 2"/>
          <p:cNvSpPr>
            <a:spLocks noGrp="1"/>
          </p:cNvSpPr>
          <p:nvPr>
            <p:ph type="subTitle" idx="1"/>
          </p:nvPr>
        </p:nvSpPr>
        <p:spPr>
          <a:xfrm>
            <a:off x="971550" y="5282989"/>
            <a:ext cx="5829300" cy="2428451"/>
          </a:xfrm>
        </p:spPr>
        <p:txBody>
          <a:bodyPr/>
          <a:lstStyle>
            <a:lvl1pPr marL="0" indent="0" algn="ctr">
              <a:buNone/>
              <a:defRPr sz="2040"/>
            </a:lvl1pPr>
            <a:lvl2pPr marL="388620" indent="0" algn="ctr">
              <a:buNone/>
              <a:defRPr sz="1700"/>
            </a:lvl2pPr>
            <a:lvl3pPr marL="777240" indent="0" algn="ctr">
              <a:buNone/>
              <a:defRPr sz="1530"/>
            </a:lvl3pPr>
            <a:lvl4pPr marL="1165860" indent="0" algn="ctr">
              <a:buNone/>
              <a:defRPr sz="1360"/>
            </a:lvl4pPr>
            <a:lvl5pPr marL="1554480" indent="0" algn="ctr">
              <a:buNone/>
              <a:defRPr sz="1360"/>
            </a:lvl5pPr>
            <a:lvl6pPr marL="1943100" indent="0" algn="ctr">
              <a:buNone/>
              <a:defRPr sz="1360"/>
            </a:lvl6pPr>
            <a:lvl7pPr marL="2331720" indent="0" algn="ctr">
              <a:buNone/>
              <a:defRPr sz="1360"/>
            </a:lvl7pPr>
            <a:lvl8pPr marL="2720340" indent="0" algn="ctr">
              <a:buNone/>
              <a:defRPr sz="1360"/>
            </a:lvl8pPr>
            <a:lvl9pPr marL="3108960"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0AA36B6-EFD5-4773-8011-4ACB482FF108}" type="datetimeFigureOut">
              <a:rPr lang="en-US" smtClean="0"/>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1598233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A36B6-EFD5-4773-8011-4ACB482FF108}" type="datetimeFigureOut">
              <a:rPr lang="en-US" smtClean="0"/>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4273443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0AA36B6-EFD5-4773-8011-4ACB482FF108}" type="datetimeFigureOut">
              <a:rPr lang="en-US" smtClean="0"/>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38027307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0AA36B6-EFD5-4773-8011-4ACB482FF108}" type="datetimeFigureOut">
              <a:rPr lang="en-US" smtClean="0"/>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1250351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0AA36B6-EFD5-4773-8011-4ACB482FF108}" type="datetimeFigureOut">
              <a:rPr lang="en-US" smtClean="0"/>
              <a:t>7/19/2026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2234371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0AA36B6-EFD5-4773-8011-4ACB482FF108}" type="datetimeFigureOut">
              <a:rPr lang="en-US" smtClean="0"/>
              <a:t>7/19/2026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13972842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AA36B6-EFD5-4773-8011-4ACB482FF108}" type="datetimeFigureOut">
              <a:rPr lang="en-US" smtClean="0"/>
              <a:t>7/19/2026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1855304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0AA36B6-EFD5-4773-8011-4ACB482FF108}" type="datetimeFigureOut">
              <a:rPr lang="en-US" smtClean="0"/>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27736300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60AA36B6-EFD5-4773-8011-4ACB482FF108}" type="datetimeFigureOut">
              <a:rPr lang="en-US" smtClean="0"/>
              <a:t>7/19/2026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30841996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A36B6-EFD5-4773-8011-4ACB482FF108}" type="datetimeFigureOut">
              <a:rPr lang="en-US" smtClean="0"/>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3911921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0AA36B6-EFD5-4773-8011-4ACB482FF108}" type="datetimeFigureOut">
              <a:rPr lang="en-US" smtClean="0"/>
              <a:t>7/19/2026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512A21-BEC9-47F0-BA21-069D84F200CE}" type="slidenum">
              <a:rPr lang="en-US" smtClean="0"/>
              <a:t>‹#›</a:t>
            </a:fld>
            <a:endParaRPr lang="en-US"/>
          </a:p>
        </p:txBody>
      </p:sp>
    </p:spTree>
    <p:extLst>
      <p:ext uri="{BB962C8B-B14F-4D97-AF65-F5344CB8AC3E}">
        <p14:creationId xmlns:p14="http://schemas.microsoft.com/office/powerpoint/2010/main" val="3294305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60AA36B6-EFD5-4773-8011-4ACB482FF108}" type="datetimeFigureOut">
              <a:rPr lang="en-US" smtClean="0"/>
              <a:t>7/19/2026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EB512A21-BEC9-47F0-BA21-069D84F200CE}" type="slidenum">
              <a:rPr lang="en-US" smtClean="0"/>
              <a:t>‹#›</a:t>
            </a:fld>
            <a:endParaRPr lang="en-US"/>
          </a:p>
        </p:txBody>
      </p:sp>
    </p:spTree>
    <p:extLst>
      <p:ext uri="{BB962C8B-B14F-4D97-AF65-F5344CB8AC3E}">
        <p14:creationId xmlns:p14="http://schemas.microsoft.com/office/powerpoint/2010/main" val="3917055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hyperlink" Target="http://www.hcbcommercial.com/" TargetMode="External"/><Relationship Id="rId7" Type="http://schemas.openxmlformats.org/officeDocument/2006/relationships/image" Target="../media/image4.png"/><Relationship Id="rId12" Type="http://schemas.openxmlformats.org/officeDocument/2006/relationships/image" Target="../media/image9.png"/><Relationship Id="rId2" Type="http://schemas.openxmlformats.org/officeDocument/2006/relationships/hyperlink" Target="mailto:scott.heiple@hcbcommercial.com" TargetMode="External"/><Relationship Id="rId1" Type="http://schemas.openxmlformats.org/officeDocument/2006/relationships/slideLayout" Target="../slideLayouts/slideLayout1.xml"/><Relationship Id="rId6" Type="http://schemas.openxmlformats.org/officeDocument/2006/relationships/image" Target="../media/image3.jpg"/><Relationship Id="rId11" Type="http://schemas.openxmlformats.org/officeDocument/2006/relationships/image" Target="../media/image8.png"/><Relationship Id="rId5" Type="http://schemas.openxmlformats.org/officeDocument/2006/relationships/image" Target="../media/image2.png"/><Relationship Id="rId10"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18.jpeg"/><Relationship Id="rId18" Type="http://schemas.openxmlformats.org/officeDocument/2006/relationships/image" Target="../media/image22.png"/><Relationship Id="rId3" Type="http://schemas.openxmlformats.org/officeDocument/2006/relationships/image" Target="../media/image12.jpeg"/><Relationship Id="rId7" Type="http://schemas.openxmlformats.org/officeDocument/2006/relationships/image" Target="../media/image2.png"/><Relationship Id="rId12" Type="http://schemas.openxmlformats.org/officeDocument/2006/relationships/hyperlink" Target="http://www.hcbcommercial.com/" TargetMode="External"/><Relationship Id="rId17" Type="http://schemas.openxmlformats.org/officeDocument/2006/relationships/image" Target="../media/image21.emf"/><Relationship Id="rId2" Type="http://schemas.openxmlformats.org/officeDocument/2006/relationships/image" Target="../media/image11.jpeg"/><Relationship Id="rId16" Type="http://schemas.openxmlformats.org/officeDocument/2006/relationships/package" Target="../embeddings/Microsoft_Word_Document.docx"/><Relationship Id="rId1" Type="http://schemas.openxmlformats.org/officeDocument/2006/relationships/slideLayout" Target="../slideLayouts/slideLayout2.xml"/><Relationship Id="rId6" Type="http://schemas.openxmlformats.org/officeDocument/2006/relationships/image" Target="../media/image15.jpg"/><Relationship Id="rId11" Type="http://schemas.openxmlformats.org/officeDocument/2006/relationships/hyperlink" Target="mailto:scott.heiple@hcbcommercial.com" TargetMode="External"/><Relationship Id="rId5" Type="http://schemas.openxmlformats.org/officeDocument/2006/relationships/image" Target="../media/image14.png"/><Relationship Id="rId15" Type="http://schemas.openxmlformats.org/officeDocument/2006/relationships/image" Target="../media/image20.jpg"/><Relationship Id="rId10" Type="http://schemas.openxmlformats.org/officeDocument/2006/relationships/image" Target="../media/image17.jpg"/><Relationship Id="rId4" Type="http://schemas.openxmlformats.org/officeDocument/2006/relationships/image" Target="../media/image13.png"/><Relationship Id="rId9" Type="http://schemas.openxmlformats.org/officeDocument/2006/relationships/image" Target="../media/image5.png"/><Relationship Id="rId14"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4.emf"/><Relationship Id="rId13" Type="http://schemas.openxmlformats.org/officeDocument/2006/relationships/image" Target="../media/image27.png"/><Relationship Id="rId3" Type="http://schemas.openxmlformats.org/officeDocument/2006/relationships/hyperlink" Target="http://www.hcbcommercial.com/" TargetMode="External"/><Relationship Id="rId7" Type="http://schemas.openxmlformats.org/officeDocument/2006/relationships/package" Target="../embeddings/Microsoft_Word_Document1.docx"/><Relationship Id="rId12" Type="http://schemas.openxmlformats.org/officeDocument/2006/relationships/image" Target="../media/image26.png"/><Relationship Id="rId2" Type="http://schemas.openxmlformats.org/officeDocument/2006/relationships/hyperlink" Target="mailto:Scott.heiple@hcbcommercial.com" TargetMode="External"/><Relationship Id="rId1" Type="http://schemas.openxmlformats.org/officeDocument/2006/relationships/slideLayout" Target="../slideLayouts/slideLayout2.xml"/><Relationship Id="rId6" Type="http://schemas.openxmlformats.org/officeDocument/2006/relationships/image" Target="../media/image23.jpg"/><Relationship Id="rId11" Type="http://schemas.openxmlformats.org/officeDocument/2006/relationships/image" Target="../media/image25.png"/><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image" Target="../media/image13.png"/><Relationship Id="rId9"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8152" y="8671259"/>
            <a:ext cx="7803307" cy="1463506"/>
            <a:chOff x="8152" y="8634653"/>
            <a:chExt cx="7803307" cy="1491963"/>
          </a:xfrm>
        </p:grpSpPr>
        <p:grpSp>
          <p:nvGrpSpPr>
            <p:cNvPr id="53" name="Group 52"/>
            <p:cNvGrpSpPr/>
            <p:nvPr/>
          </p:nvGrpSpPr>
          <p:grpSpPr>
            <a:xfrm>
              <a:off x="8152" y="8634653"/>
              <a:ext cx="7764248" cy="1491963"/>
              <a:chOff x="8152" y="8634653"/>
              <a:chExt cx="7764248" cy="1491963"/>
            </a:xfrm>
          </p:grpSpPr>
          <p:sp>
            <p:nvSpPr>
              <p:cNvPr id="17" name="Rectangle 16"/>
              <p:cNvSpPr/>
              <p:nvPr/>
            </p:nvSpPr>
            <p:spPr>
              <a:xfrm>
                <a:off x="8152" y="8711990"/>
                <a:ext cx="7764248" cy="1355340"/>
              </a:xfrm>
              <a:prstGeom prst="rect">
                <a:avLst/>
              </a:prstGeom>
              <a:gradFill flip="none" rotWithShape="1">
                <a:gsLst>
                  <a:gs pos="0">
                    <a:srgbClr val="801422"/>
                  </a:gs>
                  <a:gs pos="100000">
                    <a:srgbClr val="D31F2B">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19" name="Oval 18"/>
              <p:cNvSpPr/>
              <p:nvPr/>
            </p:nvSpPr>
            <p:spPr>
              <a:xfrm>
                <a:off x="478909" y="8634653"/>
                <a:ext cx="1696528" cy="14919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2" name="Rectangle 21"/>
            <p:cNvSpPr/>
            <p:nvPr/>
          </p:nvSpPr>
          <p:spPr>
            <a:xfrm>
              <a:off x="2705148" y="8779671"/>
              <a:ext cx="1147500" cy="270000"/>
            </a:xfrm>
            <a:prstGeom prst="rect">
              <a:avLst/>
            </a:prstGeom>
            <a:solidFill>
              <a:srgbClr val="C4BD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2807324" y="8760686"/>
              <a:ext cx="977900" cy="276999"/>
            </a:xfrm>
            <a:prstGeom prst="rect">
              <a:avLst/>
            </a:prstGeom>
            <a:noFill/>
          </p:spPr>
          <p:txBody>
            <a:bodyPr wrap="square" rtlCol="0">
              <a:spAutoFit/>
            </a:bodyPr>
            <a:lstStyle/>
            <a:p>
              <a:r>
                <a:rPr lang="en-US" sz="1200" dirty="0">
                  <a:latin typeface="Roboto Slab bold" pitchFamily="2" charset="0"/>
                  <a:ea typeface="Roboto Slab bold" pitchFamily="2" charset="0"/>
                </a:rPr>
                <a:t>CONTACT: </a:t>
              </a:r>
            </a:p>
          </p:txBody>
        </p:sp>
        <p:sp>
          <p:nvSpPr>
            <p:cNvPr id="24" name="TextBox 23"/>
            <p:cNvSpPr txBox="1"/>
            <p:nvPr/>
          </p:nvSpPr>
          <p:spPr>
            <a:xfrm>
              <a:off x="4035686" y="8690150"/>
              <a:ext cx="3775773" cy="1394603"/>
            </a:xfrm>
            <a:prstGeom prst="rect">
              <a:avLst/>
            </a:prstGeom>
            <a:noFill/>
          </p:spPr>
          <p:txBody>
            <a:bodyPr wrap="square" rtlCol="0">
              <a:spAutoFit/>
            </a:bodyPr>
            <a:lstStyle/>
            <a:p>
              <a:pPr>
                <a:lnSpc>
                  <a:spcPct val="120000"/>
                </a:lnSpc>
              </a:pPr>
              <a:r>
                <a:rPr lang="en-US" sz="1000" dirty="0">
                  <a:solidFill>
                    <a:schemeClr val="bg1"/>
                  </a:solidFill>
                  <a:latin typeface="Roboto Slab" pitchFamily="2" charset="0"/>
                  <a:ea typeface="Roboto Slab" pitchFamily="2" charset="0"/>
                </a:rPr>
                <a:t>Scott </a:t>
              </a:r>
              <a:r>
                <a:rPr lang="en-US" sz="1000" dirty="0" err="1">
                  <a:solidFill>
                    <a:schemeClr val="bg1"/>
                  </a:solidFill>
                  <a:latin typeface="Roboto Slab" pitchFamily="2" charset="0"/>
                  <a:ea typeface="Roboto Slab" pitchFamily="2" charset="0"/>
                </a:rPr>
                <a:t>Heiple</a:t>
              </a:r>
              <a:r>
                <a:rPr lang="en-US" sz="1000" dirty="0">
                  <a:solidFill>
                    <a:schemeClr val="bg1"/>
                  </a:solidFill>
                  <a:latin typeface="Roboto Slab" pitchFamily="2" charset="0"/>
                  <a:ea typeface="Roboto Slab" pitchFamily="2" charset="0"/>
                </a:rPr>
                <a:t>, CCIM  |  Owner – Managing Broker</a:t>
              </a:r>
            </a:p>
            <a:p>
              <a:pPr>
                <a:lnSpc>
                  <a:spcPct val="120000"/>
                </a:lnSpc>
              </a:pPr>
              <a:r>
                <a:rPr lang="en-US" sz="1000" dirty="0">
                  <a:solidFill>
                    <a:schemeClr val="bg1"/>
                  </a:solidFill>
                  <a:latin typeface="Roboto Slab" pitchFamily="2" charset="0"/>
                  <a:ea typeface="Roboto Slab" pitchFamily="2" charset="0"/>
                </a:rPr>
                <a:t>HCB Commercial  Real Estate Co., LLC</a:t>
              </a:r>
            </a:p>
            <a:p>
              <a:pPr>
                <a:lnSpc>
                  <a:spcPct val="120000"/>
                </a:lnSpc>
              </a:pPr>
              <a:r>
                <a:rPr lang="en-US" sz="1000" dirty="0">
                  <a:solidFill>
                    <a:schemeClr val="bg1"/>
                  </a:solidFill>
                  <a:latin typeface="Roboto Slab" pitchFamily="2" charset="0"/>
                  <a:ea typeface="Roboto Slab" pitchFamily="2" charset="0"/>
                </a:rPr>
                <a:t>P.O. Box 639 Norman, Oklahoma 73070       </a:t>
              </a:r>
            </a:p>
            <a:p>
              <a:pPr>
                <a:lnSpc>
                  <a:spcPct val="120000"/>
                </a:lnSpc>
              </a:pPr>
              <a:r>
                <a:rPr lang="en-US" sz="1000" dirty="0">
                  <a:solidFill>
                    <a:schemeClr val="bg1"/>
                  </a:solidFill>
                  <a:latin typeface="Roboto Slab bold" pitchFamily="2" charset="0"/>
                  <a:ea typeface="Roboto Slab bold" pitchFamily="2" charset="0"/>
                </a:rPr>
                <a:t>405.473.7653  (mobile)</a:t>
              </a:r>
            </a:p>
            <a:p>
              <a:pPr>
                <a:lnSpc>
                  <a:spcPct val="120000"/>
                </a:lnSpc>
              </a:pPr>
              <a:r>
                <a:rPr lang="en-US" sz="1000" dirty="0">
                  <a:solidFill>
                    <a:schemeClr val="bg1"/>
                  </a:solidFill>
                  <a:latin typeface="Roboto Slab bold" pitchFamily="2" charset="0"/>
                  <a:ea typeface="Roboto Slab bold" pitchFamily="2" charset="0"/>
                </a:rPr>
                <a:t>405.447.7124  (fax)</a:t>
              </a:r>
            </a:p>
            <a:p>
              <a:pPr>
                <a:lnSpc>
                  <a:spcPct val="120000"/>
                </a:lnSpc>
              </a:pPr>
              <a:r>
                <a:rPr lang="en-US" sz="1000" dirty="0">
                  <a:solidFill>
                    <a:schemeClr val="bg1"/>
                  </a:solidFill>
                  <a:latin typeface="Roboto Slab bold" pitchFamily="2" charset="0"/>
                  <a:ea typeface="Roboto Slab bold" pitchFamily="2" charset="0"/>
                  <a:hlinkClick r:id="rId2">
                    <a:extLst>
                      <a:ext uri="{A12FA001-AC4F-418D-AE19-62706E023703}">
                        <ahyp:hlinkClr xmlns:ahyp="http://schemas.microsoft.com/office/drawing/2018/hyperlinkcolor" val="tx"/>
                      </a:ext>
                    </a:extLst>
                  </a:hlinkClick>
                </a:rPr>
                <a:t>scott.heiple@hcbcommercial.com</a:t>
              </a:r>
              <a:r>
                <a:rPr lang="en-US" sz="1000" dirty="0">
                  <a:solidFill>
                    <a:schemeClr val="bg1"/>
                  </a:solidFill>
                  <a:latin typeface="Roboto Slab bold" pitchFamily="2" charset="0"/>
                  <a:ea typeface="Roboto Slab bold" pitchFamily="2" charset="0"/>
                </a:rPr>
                <a:t> (email)</a:t>
              </a:r>
            </a:p>
            <a:p>
              <a:pPr>
                <a:lnSpc>
                  <a:spcPct val="120000"/>
                </a:lnSpc>
              </a:pPr>
              <a:r>
                <a:rPr lang="en-US" sz="1000" u="sng" dirty="0">
                  <a:solidFill>
                    <a:schemeClr val="bg1"/>
                  </a:solidFill>
                  <a:latin typeface="Roboto Slab bold" pitchFamily="2" charset="0"/>
                  <a:ea typeface="Roboto Slab bold" pitchFamily="2" charset="0"/>
                  <a:hlinkClick r:id="rId3">
                    <a:extLst>
                      <a:ext uri="{A12FA001-AC4F-418D-AE19-62706E023703}">
                        <ahyp:hlinkClr xmlns:ahyp="http://schemas.microsoft.com/office/drawing/2018/hyperlinkcolor" val="tx"/>
                      </a:ext>
                    </a:extLst>
                  </a:hlinkClick>
                </a:rPr>
                <a:t>www.hcbcommercial.com</a:t>
              </a:r>
              <a:r>
                <a:rPr lang="en-US" sz="1000" dirty="0">
                  <a:solidFill>
                    <a:schemeClr val="bg1"/>
                  </a:solidFill>
                  <a:latin typeface="Roboto Slab bold" pitchFamily="2" charset="0"/>
                  <a:ea typeface="Roboto Slab bold" pitchFamily="2" charset="0"/>
                </a:rPr>
                <a:t>  (web) </a:t>
              </a:r>
            </a:p>
          </p:txBody>
        </p:sp>
      </p:grpSp>
      <p:sp>
        <p:nvSpPr>
          <p:cNvPr id="25" name="TextBox 24"/>
          <p:cNvSpPr txBox="1"/>
          <p:nvPr/>
        </p:nvSpPr>
        <p:spPr>
          <a:xfrm>
            <a:off x="3345212" y="5041099"/>
            <a:ext cx="2796203" cy="307777"/>
          </a:xfrm>
          <a:prstGeom prst="rect">
            <a:avLst/>
          </a:prstGeom>
          <a:noFill/>
        </p:spPr>
        <p:txBody>
          <a:bodyPr wrap="square" rtlCol="0">
            <a:spAutoFit/>
          </a:bodyPr>
          <a:lstStyle/>
          <a:p>
            <a:r>
              <a:rPr lang="en-US" sz="1400" b="1" i="1" u="sng" dirty="0">
                <a:solidFill>
                  <a:srgbClr val="D31F2B"/>
                </a:solidFill>
                <a:latin typeface="Roboto Slab bold" pitchFamily="2" charset="0"/>
                <a:ea typeface="Roboto Slab bold" pitchFamily="2" charset="0"/>
              </a:rPr>
              <a:t>PROPERTY DESCRIPTION</a:t>
            </a:r>
          </a:p>
        </p:txBody>
      </p:sp>
      <p:sp>
        <p:nvSpPr>
          <p:cNvPr id="26" name="TextBox 25"/>
          <p:cNvSpPr txBox="1"/>
          <p:nvPr/>
        </p:nvSpPr>
        <p:spPr>
          <a:xfrm>
            <a:off x="3377366" y="5386829"/>
            <a:ext cx="4209080" cy="1615827"/>
          </a:xfrm>
          <a:prstGeom prst="rect">
            <a:avLst/>
          </a:prstGeom>
          <a:noFill/>
        </p:spPr>
        <p:txBody>
          <a:bodyPr wrap="square" rtlCol="0">
            <a:spAutoFit/>
          </a:bodyPr>
          <a:lstStyle/>
          <a:p>
            <a:pPr algn="just"/>
            <a:r>
              <a:rPr lang="en-US" sz="900" b="1" dirty="0">
                <a:latin typeface="Lato" panose="020F0502020204030203" pitchFamily="34" charset="0"/>
                <a:ea typeface="Lato" panose="020F0502020204030203" pitchFamily="34" charset="0"/>
                <a:cs typeface="Lato" panose="020F0502020204030203" pitchFamily="34" charset="0"/>
              </a:rPr>
              <a:t>North Moore Plaza </a:t>
            </a:r>
            <a:r>
              <a:rPr lang="en-US" sz="900" dirty="0">
                <a:latin typeface="Lato" panose="020F0502020204030203" pitchFamily="34" charset="0"/>
                <a:ea typeface="Lato" panose="020F0502020204030203" pitchFamily="34" charset="0"/>
                <a:cs typeface="Lato" panose="020F0502020204030203" pitchFamily="34" charset="0"/>
              </a:rPr>
              <a:t>is a three (3) building mixed use complex consisting of office and retail use.  It fronts on the west side of I-35 service road and is accessible from both the north and south service road traffic.  The are a total of 30 units (some combined) featuring a total of 17 individual tenants.  The roofs are pitched with asphalt shingles and there are 174 parking spaces with a ratio of 4.8 spaces/1000 sf.  The tenant base is stable and established with an excellent mix of office and retailers.  There are (3) vacant units totaling 6,447 sf for value upside to the NOI.  The vacant units are all 2</a:t>
            </a:r>
            <a:r>
              <a:rPr lang="en-US" sz="900" baseline="30000" dirty="0">
                <a:latin typeface="Lato" panose="020F0502020204030203" pitchFamily="34" charset="0"/>
                <a:ea typeface="Lato" panose="020F0502020204030203" pitchFamily="34" charset="0"/>
                <a:cs typeface="Lato" panose="020F0502020204030203" pitchFamily="34" charset="0"/>
              </a:rPr>
              <a:t>nd</a:t>
            </a:r>
            <a:r>
              <a:rPr lang="en-US" sz="900" dirty="0">
                <a:latin typeface="Lato" panose="020F0502020204030203" pitchFamily="34" charset="0"/>
                <a:ea typeface="Lato" panose="020F0502020204030203" pitchFamily="34" charset="0"/>
                <a:cs typeface="Lato" panose="020F0502020204030203" pitchFamily="34" charset="0"/>
              </a:rPr>
              <a:t> gen and will require little to zero build-out.  The going in CAP rate is 8.32% based on current in place NOI.  The property is in excellent condition and well priced.  A great versatile asset to add to your portfolio.  Parking Lot re-surfaced and striped 3 years ago approx.</a:t>
            </a:r>
            <a:endParaRPr lang="en-US" sz="800" dirty="0">
              <a:latin typeface="Lato" panose="020F0502020204030203" pitchFamily="34" charset="0"/>
              <a:ea typeface="Lato" panose="020F0502020204030203" pitchFamily="34" charset="0"/>
              <a:cs typeface="Lato" panose="020F0502020204030203" pitchFamily="34" charset="0"/>
            </a:endParaRPr>
          </a:p>
        </p:txBody>
      </p:sp>
      <p:sp>
        <p:nvSpPr>
          <p:cNvPr id="27" name="TextBox 26"/>
          <p:cNvSpPr txBox="1"/>
          <p:nvPr/>
        </p:nvSpPr>
        <p:spPr>
          <a:xfrm>
            <a:off x="3344996" y="7003277"/>
            <a:ext cx="2416149" cy="307777"/>
          </a:xfrm>
          <a:prstGeom prst="rect">
            <a:avLst/>
          </a:prstGeom>
          <a:noFill/>
        </p:spPr>
        <p:txBody>
          <a:bodyPr wrap="square" rtlCol="0">
            <a:spAutoFit/>
          </a:bodyPr>
          <a:lstStyle/>
          <a:p>
            <a:r>
              <a:rPr lang="en-US" sz="1400" b="1" i="1" u="sng" dirty="0">
                <a:solidFill>
                  <a:srgbClr val="D31F2B"/>
                </a:solidFill>
                <a:latin typeface="Roboto Slab bold" pitchFamily="2" charset="0"/>
                <a:ea typeface="Roboto Slab bold" pitchFamily="2" charset="0"/>
              </a:rPr>
              <a:t>LOCATION</a:t>
            </a:r>
          </a:p>
        </p:txBody>
      </p:sp>
      <p:sp>
        <p:nvSpPr>
          <p:cNvPr id="28" name="TextBox 27"/>
          <p:cNvSpPr txBox="1"/>
          <p:nvPr/>
        </p:nvSpPr>
        <p:spPr>
          <a:xfrm>
            <a:off x="3336392" y="7057401"/>
            <a:ext cx="4291028" cy="439351"/>
          </a:xfrm>
          <a:prstGeom prst="rect">
            <a:avLst/>
          </a:prstGeom>
          <a:noFill/>
        </p:spPr>
        <p:txBody>
          <a:bodyPr wrap="square" rtlCol="0">
            <a:spAutoFit/>
          </a:bodyPr>
          <a:lstStyle/>
          <a:p>
            <a:pPr algn="just">
              <a:lnSpc>
                <a:spcPct val="120000"/>
              </a:lnSpc>
            </a:pPr>
            <a:r>
              <a:rPr lang="en-US" sz="1050" b="1" i="1" dirty="0">
                <a:solidFill>
                  <a:schemeClr val="bg1"/>
                </a:solidFill>
                <a:highlight>
                  <a:srgbClr val="000000"/>
                </a:highlight>
                <a:latin typeface="Roboto Slab" pitchFamily="2" charset="0"/>
                <a:ea typeface="Roboto Slab" pitchFamily="2" charset="0"/>
              </a:rPr>
              <a:t>  </a:t>
            </a:r>
            <a:r>
              <a:rPr lang="en-US" sz="900" dirty="0">
                <a:latin typeface="Roboto Slab" pitchFamily="2" charset="0"/>
                <a:ea typeface="Roboto Slab" pitchFamily="2" charset="0"/>
              </a:rPr>
              <a:t>  </a:t>
            </a:r>
          </a:p>
          <a:p>
            <a:pPr algn="just">
              <a:lnSpc>
                <a:spcPct val="120000"/>
              </a:lnSpc>
            </a:pPr>
            <a:r>
              <a:rPr lang="en-US" sz="900" dirty="0">
                <a:latin typeface="Roboto Slab" pitchFamily="2" charset="0"/>
                <a:ea typeface="Roboto Slab" pitchFamily="2" charset="0"/>
              </a:rPr>
              <a:t> Fronting on I-35 (west side), just south of  </a:t>
            </a:r>
          </a:p>
        </p:txBody>
      </p:sp>
      <p:sp>
        <p:nvSpPr>
          <p:cNvPr id="32" name="TextBox 31"/>
          <p:cNvSpPr txBox="1"/>
          <p:nvPr/>
        </p:nvSpPr>
        <p:spPr>
          <a:xfrm>
            <a:off x="43607" y="5278687"/>
            <a:ext cx="1426665" cy="3439211"/>
          </a:xfrm>
          <a:prstGeom prst="rect">
            <a:avLst/>
          </a:prstGeom>
          <a:noFill/>
        </p:spPr>
        <p:txBody>
          <a:bodyPr wrap="square" rtlCol="0">
            <a:spAutoFit/>
          </a:bodyPr>
          <a:lstStyle/>
          <a:p>
            <a:pPr>
              <a:lnSpc>
                <a:spcPct val="164000"/>
              </a:lnSpc>
            </a:pPr>
            <a:r>
              <a:rPr lang="en-US" sz="1030" b="1" dirty="0">
                <a:latin typeface="Roboto Slab" pitchFamily="2" charset="0"/>
                <a:ea typeface="Roboto Slab" pitchFamily="2" charset="0"/>
              </a:rPr>
              <a:t>Address:</a:t>
            </a:r>
          </a:p>
          <a:p>
            <a:pPr>
              <a:lnSpc>
                <a:spcPct val="164000"/>
              </a:lnSpc>
            </a:pPr>
            <a:r>
              <a:rPr lang="en-US" sz="1030" b="1" dirty="0">
                <a:latin typeface="Roboto Slab" pitchFamily="2" charset="0"/>
                <a:ea typeface="Roboto Slab" pitchFamily="2" charset="0"/>
              </a:rPr>
              <a:t>City/State/Zip</a:t>
            </a:r>
          </a:p>
          <a:p>
            <a:pPr>
              <a:lnSpc>
                <a:spcPct val="164000"/>
              </a:lnSpc>
            </a:pPr>
            <a:r>
              <a:rPr lang="en-US" sz="1030" b="1" dirty="0">
                <a:latin typeface="Roboto Slab" pitchFamily="2" charset="0"/>
                <a:ea typeface="Roboto Slab" pitchFamily="2" charset="0"/>
              </a:rPr>
              <a:t>Sales Price:</a:t>
            </a:r>
          </a:p>
          <a:p>
            <a:pPr>
              <a:lnSpc>
                <a:spcPct val="164000"/>
              </a:lnSpc>
            </a:pPr>
            <a:r>
              <a:rPr lang="en-US" sz="1030" b="1" dirty="0">
                <a:latin typeface="Roboto Slab" pitchFamily="2" charset="0"/>
                <a:ea typeface="Roboto Slab" pitchFamily="2" charset="0"/>
              </a:rPr>
              <a:t>NOI:</a:t>
            </a:r>
          </a:p>
          <a:p>
            <a:pPr>
              <a:lnSpc>
                <a:spcPct val="164000"/>
              </a:lnSpc>
            </a:pPr>
            <a:r>
              <a:rPr lang="en-US" sz="1030" b="1" dirty="0">
                <a:latin typeface="Roboto Slab" pitchFamily="2" charset="0"/>
                <a:ea typeface="Roboto Slab" pitchFamily="2" charset="0"/>
              </a:rPr>
              <a:t>CAP Rate:</a:t>
            </a:r>
          </a:p>
          <a:p>
            <a:pPr>
              <a:lnSpc>
                <a:spcPct val="164000"/>
              </a:lnSpc>
            </a:pPr>
            <a:r>
              <a:rPr lang="en-US" sz="1030" b="1" dirty="0">
                <a:latin typeface="Roboto Slab" pitchFamily="2" charset="0"/>
                <a:ea typeface="Roboto Slab" pitchFamily="2" charset="0"/>
              </a:rPr>
              <a:t>Building Size SF</a:t>
            </a:r>
          </a:p>
          <a:p>
            <a:pPr>
              <a:lnSpc>
                <a:spcPct val="164000"/>
              </a:lnSpc>
            </a:pPr>
            <a:r>
              <a:rPr lang="en-US" sz="1030" b="1" dirty="0">
                <a:latin typeface="Roboto Slab" pitchFamily="2" charset="0"/>
                <a:ea typeface="Roboto Slab" pitchFamily="2" charset="0"/>
              </a:rPr>
              <a:t>Price $PSF:</a:t>
            </a:r>
          </a:p>
          <a:p>
            <a:pPr>
              <a:lnSpc>
                <a:spcPct val="164000"/>
              </a:lnSpc>
            </a:pPr>
            <a:r>
              <a:rPr lang="en-US" sz="1030" b="1" dirty="0">
                <a:latin typeface="Roboto Slab" pitchFamily="2" charset="0"/>
                <a:ea typeface="Roboto Slab" pitchFamily="2" charset="0"/>
              </a:rPr>
              <a:t>Total Units:</a:t>
            </a:r>
          </a:p>
          <a:p>
            <a:pPr>
              <a:lnSpc>
                <a:spcPct val="164000"/>
              </a:lnSpc>
            </a:pPr>
            <a:r>
              <a:rPr lang="en-US" sz="1030" b="1" dirty="0">
                <a:latin typeface="Roboto Slab" pitchFamily="2" charset="0"/>
                <a:ea typeface="Roboto Slab" pitchFamily="2" charset="0"/>
              </a:rPr>
              <a:t>Unit Dimensions:</a:t>
            </a:r>
          </a:p>
          <a:p>
            <a:pPr>
              <a:lnSpc>
                <a:spcPct val="164000"/>
              </a:lnSpc>
            </a:pPr>
            <a:r>
              <a:rPr lang="en-US" sz="1030" b="1" dirty="0">
                <a:latin typeface="Roboto Slab" pitchFamily="2" charset="0"/>
                <a:ea typeface="Roboto Slab" pitchFamily="2" charset="0"/>
              </a:rPr>
              <a:t>Year Built:</a:t>
            </a:r>
          </a:p>
          <a:p>
            <a:pPr>
              <a:lnSpc>
                <a:spcPct val="164000"/>
              </a:lnSpc>
            </a:pPr>
            <a:r>
              <a:rPr lang="en-US" sz="1030" b="1" dirty="0">
                <a:latin typeface="Roboto Slab" pitchFamily="2" charset="0"/>
                <a:ea typeface="Roboto Slab" pitchFamily="2" charset="0"/>
              </a:rPr>
              <a:t>Lot Size:</a:t>
            </a:r>
          </a:p>
          <a:p>
            <a:pPr>
              <a:lnSpc>
                <a:spcPct val="164000"/>
              </a:lnSpc>
            </a:pPr>
            <a:r>
              <a:rPr lang="en-US" sz="1030" b="1" dirty="0">
                <a:latin typeface="Roboto Slab" pitchFamily="2" charset="0"/>
                <a:ea typeface="Roboto Slab" pitchFamily="2" charset="0"/>
              </a:rPr>
              <a:t>Lease Type</a:t>
            </a:r>
          </a:p>
          <a:p>
            <a:pPr>
              <a:lnSpc>
                <a:spcPct val="164000"/>
              </a:lnSpc>
            </a:pPr>
            <a:r>
              <a:rPr lang="en-US" sz="1030" b="1" dirty="0">
                <a:latin typeface="Roboto Slab" pitchFamily="2" charset="0"/>
                <a:ea typeface="Roboto Slab" pitchFamily="2" charset="0"/>
              </a:rPr>
              <a:t>Occupancy:</a:t>
            </a:r>
          </a:p>
        </p:txBody>
      </p:sp>
      <p:sp>
        <p:nvSpPr>
          <p:cNvPr id="33" name="TextBox 32"/>
          <p:cNvSpPr txBox="1"/>
          <p:nvPr/>
        </p:nvSpPr>
        <p:spPr>
          <a:xfrm>
            <a:off x="1487031" y="5317343"/>
            <a:ext cx="1732084" cy="3699154"/>
          </a:xfrm>
          <a:prstGeom prst="rect">
            <a:avLst/>
          </a:prstGeom>
          <a:noFill/>
        </p:spPr>
        <p:txBody>
          <a:bodyPr wrap="square" rtlCol="0">
            <a:spAutoFit/>
          </a:bodyPr>
          <a:lstStyle/>
          <a:p>
            <a:pPr>
              <a:lnSpc>
                <a:spcPct val="164000"/>
              </a:lnSpc>
            </a:pPr>
            <a:r>
              <a:rPr lang="en-US" sz="1030" b="1" dirty="0">
                <a:latin typeface="Roboto Slab" pitchFamily="2" charset="0"/>
                <a:ea typeface="Roboto Slab" pitchFamily="2" charset="0"/>
              </a:rPr>
              <a:t>1901–1915 N. Moore Ave.</a:t>
            </a:r>
          </a:p>
          <a:p>
            <a:pPr>
              <a:lnSpc>
                <a:spcPct val="164000"/>
              </a:lnSpc>
            </a:pPr>
            <a:r>
              <a:rPr lang="en-US" sz="1030" b="1" dirty="0">
                <a:latin typeface="Roboto Slab" pitchFamily="2" charset="0"/>
                <a:ea typeface="Roboto Slab" pitchFamily="2" charset="0"/>
              </a:rPr>
              <a:t>Moore, OK  73160</a:t>
            </a:r>
          </a:p>
          <a:p>
            <a:pPr>
              <a:lnSpc>
                <a:spcPct val="164000"/>
              </a:lnSpc>
            </a:pPr>
            <a:r>
              <a:rPr lang="en-US" sz="1030" b="1" dirty="0">
                <a:latin typeface="Roboto Slab" pitchFamily="2" charset="0"/>
                <a:ea typeface="Roboto Slab" pitchFamily="2" charset="0"/>
              </a:rPr>
              <a:t>$3,400,00</a:t>
            </a:r>
          </a:p>
          <a:p>
            <a:pPr>
              <a:lnSpc>
                <a:spcPct val="164000"/>
              </a:lnSpc>
            </a:pPr>
            <a:r>
              <a:rPr lang="en-US" sz="1030" b="1" dirty="0">
                <a:latin typeface="Roboto Slab" pitchFamily="2" charset="0"/>
                <a:ea typeface="Roboto Slab" pitchFamily="2" charset="0"/>
              </a:rPr>
              <a:t>$282,910</a:t>
            </a:r>
          </a:p>
          <a:p>
            <a:pPr>
              <a:lnSpc>
                <a:spcPct val="164000"/>
              </a:lnSpc>
            </a:pPr>
            <a:r>
              <a:rPr lang="en-US" sz="1030" b="1" dirty="0">
                <a:latin typeface="Roboto Slab" pitchFamily="2" charset="0"/>
                <a:ea typeface="Roboto Slab" pitchFamily="2" charset="0"/>
              </a:rPr>
              <a:t>8.32%</a:t>
            </a:r>
          </a:p>
          <a:p>
            <a:pPr>
              <a:lnSpc>
                <a:spcPct val="164000"/>
              </a:lnSpc>
            </a:pPr>
            <a:r>
              <a:rPr lang="en-US" sz="1030" b="1" dirty="0">
                <a:latin typeface="Roboto Slab" pitchFamily="2" charset="0"/>
                <a:ea typeface="Roboto Slab" pitchFamily="2" charset="0"/>
              </a:rPr>
              <a:t>36,034</a:t>
            </a:r>
          </a:p>
          <a:p>
            <a:pPr>
              <a:lnSpc>
                <a:spcPct val="164000"/>
              </a:lnSpc>
            </a:pPr>
            <a:r>
              <a:rPr lang="en-US" sz="1030" b="1" dirty="0">
                <a:latin typeface="Roboto Slab" pitchFamily="2" charset="0"/>
                <a:ea typeface="Roboto Slab" pitchFamily="2" charset="0"/>
              </a:rPr>
              <a:t>$94.35</a:t>
            </a:r>
          </a:p>
          <a:p>
            <a:pPr>
              <a:lnSpc>
                <a:spcPct val="164000"/>
              </a:lnSpc>
            </a:pPr>
            <a:r>
              <a:rPr lang="en-US" sz="1030" b="1" dirty="0">
                <a:latin typeface="Roboto Slab" pitchFamily="2" charset="0"/>
                <a:ea typeface="Roboto Slab" pitchFamily="2" charset="0"/>
              </a:rPr>
              <a:t>30 Units – 17 Tenants  </a:t>
            </a:r>
          </a:p>
          <a:p>
            <a:pPr>
              <a:lnSpc>
                <a:spcPct val="164000"/>
              </a:lnSpc>
            </a:pPr>
            <a:r>
              <a:rPr lang="en-US" sz="1030" b="1" dirty="0">
                <a:latin typeface="Roboto Slab" pitchFamily="2" charset="0"/>
                <a:ea typeface="Roboto Slab" pitchFamily="2" charset="0"/>
              </a:rPr>
              <a:t>20’ x 60’ +/-</a:t>
            </a:r>
          </a:p>
          <a:p>
            <a:pPr>
              <a:lnSpc>
                <a:spcPct val="164000"/>
              </a:lnSpc>
            </a:pPr>
            <a:r>
              <a:rPr lang="en-US" sz="1030" b="1" dirty="0">
                <a:latin typeface="Roboto Slab" pitchFamily="2" charset="0"/>
                <a:ea typeface="Roboto Slab" pitchFamily="2" charset="0"/>
              </a:rPr>
              <a:t>1998</a:t>
            </a:r>
            <a:r>
              <a:rPr lang="en-US" sz="1030" b="1" i="1" dirty="0">
                <a:latin typeface="Roboto Slab" pitchFamily="2" charset="0"/>
                <a:ea typeface="Roboto Slab" pitchFamily="2" charset="0"/>
              </a:rPr>
              <a:t> </a:t>
            </a:r>
            <a:r>
              <a:rPr lang="en-US" sz="1030" b="1" dirty="0">
                <a:latin typeface="Roboto Slab" pitchFamily="2" charset="0"/>
                <a:ea typeface="Roboto Slab" pitchFamily="2" charset="0"/>
              </a:rPr>
              <a:t>   </a:t>
            </a:r>
          </a:p>
          <a:p>
            <a:pPr>
              <a:lnSpc>
                <a:spcPct val="164000"/>
              </a:lnSpc>
            </a:pPr>
            <a:r>
              <a:rPr lang="en-US" sz="1030" b="1" dirty="0">
                <a:latin typeface="Roboto Slab" pitchFamily="2" charset="0"/>
                <a:ea typeface="Roboto Slab" pitchFamily="2" charset="0"/>
              </a:rPr>
              <a:t>4.32 ac.</a:t>
            </a:r>
          </a:p>
          <a:p>
            <a:pPr>
              <a:lnSpc>
                <a:spcPct val="164000"/>
              </a:lnSpc>
            </a:pPr>
            <a:r>
              <a:rPr lang="en-US" sz="1030" b="1" dirty="0">
                <a:latin typeface="Roboto Slab" pitchFamily="2" charset="0"/>
                <a:ea typeface="Roboto Slab" pitchFamily="2" charset="0"/>
              </a:rPr>
              <a:t>Full NNN</a:t>
            </a:r>
          </a:p>
          <a:p>
            <a:pPr>
              <a:lnSpc>
                <a:spcPct val="164000"/>
              </a:lnSpc>
            </a:pPr>
            <a:r>
              <a:rPr lang="en-US" sz="1030" b="1" dirty="0">
                <a:latin typeface="Roboto Slab" pitchFamily="2" charset="0"/>
                <a:ea typeface="Roboto Slab" pitchFamily="2" charset="0"/>
              </a:rPr>
              <a:t>82%  (3 vacant units)</a:t>
            </a:r>
          </a:p>
          <a:p>
            <a:pPr>
              <a:lnSpc>
                <a:spcPct val="164000"/>
              </a:lnSpc>
            </a:pPr>
            <a:endParaRPr lang="en-US" sz="1030" b="1" dirty="0">
              <a:latin typeface="Roboto Slab" pitchFamily="2" charset="0"/>
              <a:ea typeface="Roboto Slab" pitchFamily="2" charset="0"/>
            </a:endParaRPr>
          </a:p>
        </p:txBody>
      </p:sp>
      <p:sp>
        <p:nvSpPr>
          <p:cNvPr id="34" name="TextBox 33"/>
          <p:cNvSpPr txBox="1"/>
          <p:nvPr/>
        </p:nvSpPr>
        <p:spPr>
          <a:xfrm>
            <a:off x="3316213" y="7556756"/>
            <a:ext cx="1973480" cy="307777"/>
          </a:xfrm>
          <a:prstGeom prst="rect">
            <a:avLst/>
          </a:prstGeom>
          <a:noFill/>
        </p:spPr>
        <p:txBody>
          <a:bodyPr wrap="square" rtlCol="0">
            <a:spAutoFit/>
          </a:bodyPr>
          <a:lstStyle/>
          <a:p>
            <a:r>
              <a:rPr lang="en-US" sz="1400" b="1" i="1" u="sng" dirty="0">
                <a:solidFill>
                  <a:srgbClr val="D31F2B"/>
                </a:solidFill>
                <a:latin typeface="Roboto Slab bold" pitchFamily="2" charset="0"/>
                <a:ea typeface="Roboto Slab bold" pitchFamily="2" charset="0"/>
              </a:rPr>
              <a:t>DEMOGRAPHICS</a:t>
            </a:r>
          </a:p>
        </p:txBody>
      </p:sp>
      <p:sp>
        <p:nvSpPr>
          <p:cNvPr id="38" name="TextBox 37"/>
          <p:cNvSpPr txBox="1"/>
          <p:nvPr/>
        </p:nvSpPr>
        <p:spPr>
          <a:xfrm>
            <a:off x="4861968" y="7619036"/>
            <a:ext cx="2765452" cy="1132105"/>
          </a:xfrm>
          <a:prstGeom prst="rect">
            <a:avLst/>
          </a:prstGeom>
          <a:noFill/>
        </p:spPr>
        <p:txBody>
          <a:bodyPr wrap="square" rtlCol="0">
            <a:spAutoFit/>
          </a:bodyPr>
          <a:lstStyle/>
          <a:p>
            <a:pPr>
              <a:lnSpc>
                <a:spcPct val="164000"/>
              </a:lnSpc>
            </a:pPr>
            <a:r>
              <a:rPr lang="en-US" sz="1030" b="1" u="sng" dirty="0">
                <a:latin typeface="Roboto Slab bold" pitchFamily="2" charset="0"/>
                <a:ea typeface="Roboto Slab bold" pitchFamily="2" charset="0"/>
              </a:rPr>
              <a:t>1 Mile</a:t>
            </a:r>
            <a:r>
              <a:rPr lang="en-US" sz="1030" b="1" dirty="0">
                <a:latin typeface="Roboto Slab bold" pitchFamily="2" charset="0"/>
                <a:ea typeface="Roboto Slab bold" pitchFamily="2" charset="0"/>
              </a:rPr>
              <a:t>	</a:t>
            </a:r>
            <a:r>
              <a:rPr lang="en-US" sz="1030" b="1" u="sng" dirty="0">
                <a:latin typeface="Roboto Slab bold" pitchFamily="2" charset="0"/>
                <a:ea typeface="Roboto Slab bold" pitchFamily="2" charset="0"/>
              </a:rPr>
              <a:t>3 Miles</a:t>
            </a:r>
            <a:r>
              <a:rPr lang="en-US" sz="1030" b="1" dirty="0">
                <a:latin typeface="Roboto Slab bold" pitchFamily="2" charset="0"/>
                <a:ea typeface="Roboto Slab bold" pitchFamily="2" charset="0"/>
              </a:rPr>
              <a:t>	</a:t>
            </a:r>
            <a:r>
              <a:rPr lang="en-US" sz="1030" b="1" u="sng" dirty="0">
                <a:latin typeface="Roboto Slab bold" pitchFamily="2" charset="0"/>
                <a:ea typeface="Roboto Slab bold" pitchFamily="2" charset="0"/>
              </a:rPr>
              <a:t>5 Miles</a:t>
            </a:r>
          </a:p>
          <a:p>
            <a:pPr>
              <a:lnSpc>
                <a:spcPct val="164000"/>
              </a:lnSpc>
            </a:pPr>
            <a:r>
              <a:rPr lang="en-US" sz="1030" dirty="0">
                <a:latin typeface="Roboto Slab" pitchFamily="2" charset="0"/>
                <a:ea typeface="Roboto Slab" pitchFamily="2" charset="0"/>
              </a:rPr>
              <a:t>5,500	30,200	71,600</a:t>
            </a:r>
          </a:p>
          <a:p>
            <a:pPr>
              <a:lnSpc>
                <a:spcPct val="164000"/>
              </a:lnSpc>
            </a:pPr>
            <a:r>
              <a:rPr lang="en-US" sz="1030" dirty="0">
                <a:latin typeface="Roboto Slab" pitchFamily="2" charset="0"/>
                <a:ea typeface="Roboto Slab" pitchFamily="2" charset="0"/>
              </a:rPr>
              <a:t>15,300	 80,200                  184,400</a:t>
            </a:r>
          </a:p>
          <a:p>
            <a:pPr>
              <a:lnSpc>
                <a:spcPct val="164000"/>
              </a:lnSpc>
            </a:pPr>
            <a:r>
              <a:rPr lang="en-US" sz="1030" dirty="0">
                <a:latin typeface="Roboto Slab" pitchFamily="2" charset="0"/>
                <a:ea typeface="Roboto Slab" pitchFamily="2" charset="0"/>
              </a:rPr>
              <a:t>$59,000                  $58,200                 $68,500</a:t>
            </a:r>
          </a:p>
        </p:txBody>
      </p:sp>
      <p:sp>
        <p:nvSpPr>
          <p:cNvPr id="39" name="TextBox 38"/>
          <p:cNvSpPr txBox="1"/>
          <p:nvPr/>
        </p:nvSpPr>
        <p:spPr>
          <a:xfrm>
            <a:off x="3306502" y="7888417"/>
            <a:ext cx="1458368" cy="837280"/>
          </a:xfrm>
          <a:prstGeom prst="rect">
            <a:avLst/>
          </a:prstGeom>
          <a:noFill/>
        </p:spPr>
        <p:txBody>
          <a:bodyPr wrap="square" rtlCol="0">
            <a:spAutoFit/>
          </a:bodyPr>
          <a:lstStyle/>
          <a:p>
            <a:pPr>
              <a:lnSpc>
                <a:spcPct val="164000"/>
              </a:lnSpc>
            </a:pPr>
            <a:r>
              <a:rPr lang="en-US" sz="1030" dirty="0">
                <a:latin typeface="Roboto Slab" pitchFamily="2" charset="0"/>
                <a:ea typeface="Roboto Slab" pitchFamily="2" charset="0"/>
              </a:rPr>
              <a:t>Total Households</a:t>
            </a:r>
          </a:p>
          <a:p>
            <a:pPr>
              <a:lnSpc>
                <a:spcPct val="164000"/>
              </a:lnSpc>
            </a:pPr>
            <a:r>
              <a:rPr lang="en-US" sz="1030" dirty="0">
                <a:latin typeface="Roboto Slab" pitchFamily="2" charset="0"/>
                <a:ea typeface="Roboto Slab" pitchFamily="2" charset="0"/>
              </a:rPr>
              <a:t>Total Population</a:t>
            </a:r>
          </a:p>
          <a:p>
            <a:pPr>
              <a:lnSpc>
                <a:spcPct val="164000"/>
              </a:lnSpc>
            </a:pPr>
            <a:r>
              <a:rPr lang="en-US" sz="1030" dirty="0">
                <a:latin typeface="Roboto Slab" pitchFamily="2" charset="0"/>
                <a:ea typeface="Roboto Slab" pitchFamily="2" charset="0"/>
              </a:rPr>
              <a:t>Average HH Income</a:t>
            </a:r>
          </a:p>
        </p:txBody>
      </p:sp>
      <p:sp>
        <p:nvSpPr>
          <p:cNvPr id="40" name="TextBox 39"/>
          <p:cNvSpPr txBox="1"/>
          <p:nvPr/>
        </p:nvSpPr>
        <p:spPr>
          <a:xfrm>
            <a:off x="12066" y="5005234"/>
            <a:ext cx="3146627" cy="330860"/>
          </a:xfrm>
          <a:prstGeom prst="rect">
            <a:avLst/>
          </a:prstGeom>
          <a:noFill/>
        </p:spPr>
        <p:txBody>
          <a:bodyPr wrap="square" rtlCol="0">
            <a:spAutoFit/>
          </a:bodyPr>
          <a:lstStyle/>
          <a:p>
            <a:r>
              <a:rPr lang="en-US" sz="1550" b="1" dirty="0">
                <a:solidFill>
                  <a:srgbClr val="D31F2B"/>
                </a:solidFill>
                <a:latin typeface="Roboto Slab bold" pitchFamily="2" charset="0"/>
                <a:ea typeface="Roboto Slab bold" pitchFamily="2" charset="0"/>
              </a:rPr>
              <a:t>  </a:t>
            </a:r>
            <a:r>
              <a:rPr lang="en-US" sz="1550" b="1" i="1" dirty="0">
                <a:solidFill>
                  <a:srgbClr val="D31F2B"/>
                </a:solidFill>
                <a:latin typeface="Roboto Slab bold" pitchFamily="2" charset="0"/>
                <a:ea typeface="Roboto Slab bold" pitchFamily="2" charset="0"/>
              </a:rPr>
              <a:t>PROPERTY INFORMATION</a:t>
            </a:r>
            <a:r>
              <a:rPr lang="en-US" sz="1550" b="1" dirty="0">
                <a:solidFill>
                  <a:srgbClr val="D31F2B"/>
                </a:solidFill>
                <a:latin typeface="Roboto Slab bold" pitchFamily="2" charset="0"/>
                <a:ea typeface="Roboto Slab bold" pitchFamily="2" charset="0"/>
              </a:rPr>
              <a:t>:</a:t>
            </a:r>
          </a:p>
        </p:txBody>
      </p:sp>
      <p:sp>
        <p:nvSpPr>
          <p:cNvPr id="42" name="Rectangle 41"/>
          <p:cNvSpPr/>
          <p:nvPr/>
        </p:nvSpPr>
        <p:spPr>
          <a:xfrm>
            <a:off x="70105" y="5399566"/>
            <a:ext cx="3070077" cy="237025"/>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p:cNvSpPr/>
          <p:nvPr/>
        </p:nvSpPr>
        <p:spPr>
          <a:xfrm>
            <a:off x="53941" y="5876983"/>
            <a:ext cx="3086241" cy="250021"/>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p:cNvSpPr/>
          <p:nvPr/>
        </p:nvSpPr>
        <p:spPr>
          <a:xfrm>
            <a:off x="79548" y="6410393"/>
            <a:ext cx="3070077" cy="201396"/>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p:cNvSpPr/>
          <p:nvPr/>
        </p:nvSpPr>
        <p:spPr>
          <a:xfrm>
            <a:off x="65674" y="6909627"/>
            <a:ext cx="3070077" cy="233832"/>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99095" y="7463565"/>
            <a:ext cx="3070077" cy="210425"/>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a:off x="3389121" y="7927224"/>
            <a:ext cx="4129277" cy="262282"/>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a:off x="3386538" y="8422439"/>
            <a:ext cx="4131017" cy="287367"/>
          </a:xfrm>
          <a:prstGeom prst="rect">
            <a:avLst/>
          </a:prstGeom>
          <a:solidFill>
            <a:srgbClr val="D31F2B">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594433" y="-37517"/>
            <a:ext cx="8358680" cy="1636081"/>
            <a:chOff x="-604462" y="-35401"/>
            <a:chExt cx="8402262" cy="1636081"/>
          </a:xfrm>
        </p:grpSpPr>
        <p:sp>
          <p:nvSpPr>
            <p:cNvPr id="11" name="Rectangle 10"/>
            <p:cNvSpPr/>
            <p:nvPr/>
          </p:nvSpPr>
          <p:spPr>
            <a:xfrm>
              <a:off x="-2318" y="-10550"/>
              <a:ext cx="7772400" cy="1167386"/>
            </a:xfrm>
            <a:prstGeom prst="rect">
              <a:avLst/>
            </a:prstGeom>
            <a:solidFill>
              <a:srgbClr val="D31F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extBox 14"/>
            <p:cNvSpPr txBox="1"/>
            <p:nvPr/>
          </p:nvSpPr>
          <p:spPr>
            <a:xfrm>
              <a:off x="227385" y="-3160"/>
              <a:ext cx="4483101" cy="646331"/>
            </a:xfrm>
            <a:prstGeom prst="rect">
              <a:avLst/>
            </a:prstGeom>
            <a:noFill/>
            <a:ln>
              <a:noFill/>
            </a:ln>
          </p:spPr>
          <p:txBody>
            <a:bodyPr wrap="square" rtlCol="0">
              <a:spAutoFit/>
            </a:bodyPr>
            <a:lstStyle/>
            <a:p>
              <a:r>
                <a:rPr lang="en-US" sz="3600" dirty="0">
                  <a:solidFill>
                    <a:schemeClr val="bg1"/>
                  </a:solidFill>
                  <a:latin typeface="Roboto Slab bold" pitchFamily="2" charset="0"/>
                  <a:ea typeface="Roboto Slab bold" pitchFamily="2" charset="0"/>
                </a:rPr>
                <a:t>For Lease</a:t>
              </a:r>
            </a:p>
          </p:txBody>
        </p:sp>
        <p:sp>
          <p:nvSpPr>
            <p:cNvPr id="16" name="TextBox 15"/>
            <p:cNvSpPr txBox="1"/>
            <p:nvPr/>
          </p:nvSpPr>
          <p:spPr>
            <a:xfrm>
              <a:off x="-604462" y="215685"/>
              <a:ext cx="6677125" cy="1384995"/>
            </a:xfrm>
            <a:prstGeom prst="rect">
              <a:avLst/>
            </a:prstGeom>
            <a:noFill/>
            <a:ln>
              <a:noFill/>
            </a:ln>
          </p:spPr>
          <p:txBody>
            <a:bodyPr wrap="square" rtlCol="0">
              <a:spAutoFit/>
            </a:bodyPr>
            <a:lstStyle/>
            <a:p>
              <a:r>
                <a:rPr lang="en-US" sz="1500" dirty="0">
                  <a:solidFill>
                    <a:schemeClr val="bg1"/>
                  </a:solidFill>
                  <a:latin typeface="Roboto Slab bold" pitchFamily="2" charset="0"/>
                  <a:ea typeface="Roboto Slab bold" pitchFamily="2" charset="0"/>
                </a:rPr>
                <a:t>                                          </a:t>
              </a:r>
              <a:r>
                <a:rPr lang="en-US" sz="1500" b="1" dirty="0">
                  <a:solidFill>
                    <a:schemeClr val="bg1"/>
                  </a:solidFill>
                  <a:latin typeface="Roboto Slab bold" pitchFamily="2" charset="0"/>
                  <a:ea typeface="Roboto Slab bold" pitchFamily="2" charset="0"/>
                </a:rPr>
                <a:t>       </a:t>
              </a:r>
              <a:r>
                <a:rPr lang="en-US" sz="1500" dirty="0">
                  <a:solidFill>
                    <a:schemeClr val="bg1"/>
                  </a:solidFill>
                  <a:latin typeface="Roboto Slab bold" pitchFamily="2" charset="0"/>
                  <a:ea typeface="Roboto Slab bold" pitchFamily="2" charset="0"/>
                </a:rPr>
                <a:t>               </a:t>
              </a:r>
              <a:r>
                <a:rPr lang="en-US" sz="1800" dirty="0">
                  <a:solidFill>
                    <a:schemeClr val="bg1"/>
                  </a:solidFill>
                  <a:latin typeface="Roboto Slab bold" pitchFamily="2" charset="0"/>
                  <a:ea typeface="Roboto Slab bold" pitchFamily="2" charset="0"/>
                </a:rPr>
                <a:t>     1901-1915 N. Moore Ave.</a:t>
              </a:r>
            </a:p>
            <a:p>
              <a:r>
                <a:rPr lang="en-US" sz="1800">
                  <a:solidFill>
                    <a:schemeClr val="bg1"/>
                  </a:solidFill>
                  <a:latin typeface="Roboto Slab bold" pitchFamily="2" charset="0"/>
                  <a:ea typeface="Roboto Slab bold" pitchFamily="2" charset="0"/>
                </a:rPr>
                <a:t>                                                          Moore,</a:t>
              </a:r>
              <a:r>
                <a:rPr lang="en-US" sz="1800" dirty="0">
                  <a:solidFill>
                    <a:schemeClr val="bg1"/>
                  </a:solidFill>
                  <a:latin typeface="Roboto Slab bold" pitchFamily="2" charset="0"/>
                  <a:ea typeface="Roboto Slab bold" pitchFamily="2" charset="0"/>
                </a:rPr>
                <a:t> </a:t>
              </a:r>
              <a:r>
                <a:rPr lang="en-US" sz="1800">
                  <a:solidFill>
                    <a:schemeClr val="bg1"/>
                  </a:solidFill>
                  <a:latin typeface="Roboto Slab bold" pitchFamily="2" charset="0"/>
                  <a:ea typeface="Roboto Slab bold" pitchFamily="2" charset="0"/>
                </a:rPr>
                <a:t>OK  </a:t>
              </a:r>
              <a:r>
                <a:rPr lang="en-US" sz="1800" dirty="0">
                  <a:solidFill>
                    <a:schemeClr val="bg1"/>
                  </a:solidFill>
                  <a:latin typeface="Roboto Slab bold" pitchFamily="2" charset="0"/>
                  <a:ea typeface="Roboto Slab bold" pitchFamily="2" charset="0"/>
                </a:rPr>
                <a:t>73160</a:t>
              </a:r>
            </a:p>
            <a:p>
              <a:r>
                <a:rPr lang="en-US" sz="1800" dirty="0">
                  <a:solidFill>
                    <a:schemeClr val="bg1"/>
                  </a:solidFill>
                  <a:latin typeface="Roboto Slab bold" pitchFamily="2" charset="0"/>
                  <a:ea typeface="Roboto Slab bold" pitchFamily="2" charset="0"/>
                </a:rPr>
                <a:t>          </a:t>
              </a:r>
            </a:p>
            <a:p>
              <a:r>
                <a:rPr lang="en-US" sz="1500" i="1" dirty="0">
                  <a:solidFill>
                    <a:schemeClr val="bg1"/>
                  </a:solidFill>
                  <a:latin typeface="Roboto Slab bold" pitchFamily="2" charset="0"/>
                  <a:ea typeface="Roboto Slab bold" pitchFamily="2" charset="0"/>
                </a:rPr>
                <a:t>	                                                 </a:t>
              </a:r>
              <a:r>
                <a:rPr lang="en-US" sz="1500" dirty="0">
                  <a:solidFill>
                    <a:schemeClr val="bg1"/>
                  </a:solidFill>
                  <a:latin typeface="Roboto Slab bold" pitchFamily="2" charset="0"/>
                  <a:ea typeface="Roboto Slab bold" pitchFamily="2" charset="0"/>
                </a:rPr>
                <a:t>   </a:t>
              </a:r>
              <a:endParaRPr lang="en-US" sz="1400" i="1" dirty="0">
                <a:solidFill>
                  <a:schemeClr val="bg1"/>
                </a:solidFill>
                <a:latin typeface="Roboto Slab bold" pitchFamily="2" charset="0"/>
                <a:ea typeface="Roboto Slab bold" pitchFamily="2" charset="0"/>
              </a:endParaRPr>
            </a:p>
            <a:p>
              <a:r>
                <a:rPr lang="en-US" sz="1500" dirty="0">
                  <a:solidFill>
                    <a:schemeClr val="bg1"/>
                  </a:solidFill>
                  <a:latin typeface="Roboto Slab bold" pitchFamily="2" charset="0"/>
                  <a:ea typeface="Roboto Slab bold" pitchFamily="2" charset="0"/>
                </a:rPr>
                <a:t>                                                                      </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5364" y="-35401"/>
              <a:ext cx="1932436" cy="1167386"/>
            </a:xfrm>
            <a:prstGeom prst="rect">
              <a:avLst/>
            </a:prstGeom>
          </p:spPr>
        </p:pic>
      </p:grpSp>
      <p:pic>
        <p:nvPicPr>
          <p:cNvPr id="37" name="Picture 3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7069" y="8883274"/>
            <a:ext cx="1460205" cy="931746"/>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48271" y="46612"/>
            <a:ext cx="1542553" cy="931746"/>
          </a:xfrm>
          <a:prstGeom prst="rect">
            <a:avLst/>
          </a:prstGeom>
        </p:spPr>
      </p:pic>
      <p:pic>
        <p:nvPicPr>
          <p:cNvPr id="4" name="Picture 3" descr="Map&#10;&#10;Description automatically generated">
            <a:extLst>
              <a:ext uri="{FF2B5EF4-FFF2-40B4-BE49-F238E27FC236}">
                <a16:creationId xmlns:a16="http://schemas.microsoft.com/office/drawing/2014/main" id="{8E237974-B403-42BE-B6DB-75CE4E524C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4" y="1145551"/>
            <a:ext cx="7770164" cy="3835576"/>
          </a:xfrm>
          <a:prstGeom prst="rect">
            <a:avLst/>
          </a:prstGeom>
        </p:spPr>
      </p:pic>
      <p:sp>
        <p:nvSpPr>
          <p:cNvPr id="9" name="Arrow: Down 8">
            <a:extLst>
              <a:ext uri="{FF2B5EF4-FFF2-40B4-BE49-F238E27FC236}">
                <a16:creationId xmlns:a16="http://schemas.microsoft.com/office/drawing/2014/main" id="{ABEC5ADE-FAFB-4BF6-B6D4-2885AF6C1EDB}"/>
              </a:ext>
            </a:extLst>
          </p:cNvPr>
          <p:cNvSpPr/>
          <p:nvPr/>
        </p:nvSpPr>
        <p:spPr>
          <a:xfrm>
            <a:off x="1196888" y="1438809"/>
            <a:ext cx="170477" cy="214186"/>
          </a:xfrm>
          <a:prstGeom prst="down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5F7EE72B-7555-480A-94C2-68E62BA80302}"/>
              </a:ext>
            </a:extLst>
          </p:cNvPr>
          <p:cNvSpPr txBox="1"/>
          <p:nvPr/>
        </p:nvSpPr>
        <p:spPr>
          <a:xfrm>
            <a:off x="1006482" y="1107258"/>
            <a:ext cx="585481" cy="401007"/>
          </a:xfrm>
          <a:prstGeom prst="rect">
            <a:avLst/>
          </a:prstGeom>
          <a:noFill/>
        </p:spPr>
        <p:txBody>
          <a:bodyPr wrap="none" rtlCol="0">
            <a:spAutoFit/>
          </a:bodyPr>
          <a:lstStyle/>
          <a:p>
            <a:r>
              <a:rPr lang="en-US" b="1" dirty="0">
                <a:solidFill>
                  <a:srgbClr val="FFFF00"/>
                </a:solidFill>
              </a:rPr>
              <a:t>Site</a:t>
            </a:r>
          </a:p>
        </p:txBody>
      </p:sp>
      <p:sp>
        <p:nvSpPr>
          <p:cNvPr id="12" name="Rectangle 11">
            <a:extLst>
              <a:ext uri="{FF2B5EF4-FFF2-40B4-BE49-F238E27FC236}">
                <a16:creationId xmlns:a16="http://schemas.microsoft.com/office/drawing/2014/main" id="{53B521A1-A0E4-440E-9AE6-CEDB7473BC42}"/>
              </a:ext>
            </a:extLst>
          </p:cNvPr>
          <p:cNvSpPr/>
          <p:nvPr/>
        </p:nvSpPr>
        <p:spPr>
          <a:xfrm>
            <a:off x="1829284" y="2104090"/>
            <a:ext cx="1389832" cy="179839"/>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                   </a:t>
            </a:r>
            <a:r>
              <a:rPr lang="en-US" sz="900" b="1" dirty="0">
                <a:solidFill>
                  <a:schemeClr val="tx1"/>
                </a:solidFill>
              </a:rPr>
              <a:t>Venture Dr</a:t>
            </a:r>
            <a:r>
              <a:rPr lang="en-US" sz="900" dirty="0">
                <a:solidFill>
                  <a:schemeClr val="tx1"/>
                </a:solidFill>
              </a:rPr>
              <a:t>.</a:t>
            </a:r>
          </a:p>
        </p:txBody>
      </p:sp>
      <p:pic>
        <p:nvPicPr>
          <p:cNvPr id="69" name="Picture 68" descr="A picture containing icon&#10;&#10;Description automatically generated">
            <a:extLst>
              <a:ext uri="{FF2B5EF4-FFF2-40B4-BE49-F238E27FC236}">
                <a16:creationId xmlns:a16="http://schemas.microsoft.com/office/drawing/2014/main" id="{8BD34E75-12BA-4355-B1FB-BD4B4DF3DFC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21530" y="2836224"/>
            <a:ext cx="362970" cy="336487"/>
          </a:xfrm>
          <a:prstGeom prst="rect">
            <a:avLst/>
          </a:prstGeom>
          <a:effectLst>
            <a:innerShdw blurRad="114300">
              <a:prstClr val="black"/>
            </a:innerShdw>
          </a:effectLst>
        </p:spPr>
      </p:pic>
      <p:pic>
        <p:nvPicPr>
          <p:cNvPr id="71" name="Picture 70" descr="Icon&#10;&#10;Description automatically generated">
            <a:extLst>
              <a:ext uri="{FF2B5EF4-FFF2-40B4-BE49-F238E27FC236}">
                <a16:creationId xmlns:a16="http://schemas.microsoft.com/office/drawing/2014/main" id="{87FE62AE-1389-4478-9BFD-0B0C89496B7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770" y="2776213"/>
            <a:ext cx="430458" cy="430458"/>
          </a:xfrm>
          <a:prstGeom prst="rect">
            <a:avLst/>
          </a:prstGeom>
          <a:effectLst>
            <a:innerShdw blurRad="114300">
              <a:prstClr val="black"/>
            </a:innerShdw>
          </a:effectLst>
        </p:spPr>
      </p:pic>
      <p:sp>
        <p:nvSpPr>
          <p:cNvPr id="72" name="Rectangle 71">
            <a:extLst>
              <a:ext uri="{FF2B5EF4-FFF2-40B4-BE49-F238E27FC236}">
                <a16:creationId xmlns:a16="http://schemas.microsoft.com/office/drawing/2014/main" id="{007812B7-7F50-4D60-AEA5-E970601D5DD7}"/>
              </a:ext>
            </a:extLst>
          </p:cNvPr>
          <p:cNvSpPr/>
          <p:nvPr/>
        </p:nvSpPr>
        <p:spPr>
          <a:xfrm rot="518974">
            <a:off x="1716320" y="1465779"/>
            <a:ext cx="140029" cy="169536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00" b="1" dirty="0">
                <a:solidFill>
                  <a:schemeClr val="tx1"/>
                </a:solidFill>
              </a:rPr>
              <a:t>2</a:t>
            </a:r>
          </a:p>
          <a:p>
            <a:pPr algn="ctr"/>
            <a:r>
              <a:rPr lang="en-US" sz="800" b="1" dirty="0">
                <a:solidFill>
                  <a:schemeClr val="tx1"/>
                </a:solidFill>
              </a:rPr>
              <a:t>8</a:t>
            </a:r>
          </a:p>
          <a:p>
            <a:pPr algn="ctr"/>
            <a:endParaRPr lang="en-US" sz="800" b="1" dirty="0">
              <a:solidFill>
                <a:schemeClr val="tx1"/>
              </a:solidFill>
            </a:endParaRPr>
          </a:p>
          <a:p>
            <a:pPr algn="ctr"/>
            <a:r>
              <a:rPr lang="en-US" sz="800" b="1" dirty="0">
                <a:solidFill>
                  <a:schemeClr val="tx1"/>
                </a:solidFill>
              </a:rPr>
              <a:t>t</a:t>
            </a:r>
          </a:p>
          <a:p>
            <a:pPr algn="ctr"/>
            <a:r>
              <a:rPr lang="en-US" sz="800" b="1" dirty="0">
                <a:solidFill>
                  <a:schemeClr val="tx1"/>
                </a:solidFill>
              </a:rPr>
              <a:t>h</a:t>
            </a:r>
          </a:p>
          <a:p>
            <a:pPr algn="ctr"/>
            <a:endParaRPr lang="en-US" sz="800" b="1" dirty="0">
              <a:solidFill>
                <a:schemeClr val="tx1"/>
              </a:solidFill>
            </a:endParaRPr>
          </a:p>
          <a:p>
            <a:pPr algn="ctr"/>
            <a:r>
              <a:rPr lang="en-US" sz="800" b="1" dirty="0">
                <a:solidFill>
                  <a:schemeClr val="tx1"/>
                </a:solidFill>
              </a:rPr>
              <a:t>a</a:t>
            </a:r>
          </a:p>
          <a:p>
            <a:pPr algn="ctr"/>
            <a:r>
              <a:rPr lang="en-US" sz="800" b="1" dirty="0">
                <a:solidFill>
                  <a:schemeClr val="tx1"/>
                </a:solidFill>
              </a:rPr>
              <a:t>v</a:t>
            </a:r>
          </a:p>
          <a:p>
            <a:pPr algn="ctr"/>
            <a:r>
              <a:rPr lang="en-US" sz="800" b="1" dirty="0">
                <a:solidFill>
                  <a:schemeClr val="tx1"/>
                </a:solidFill>
              </a:rPr>
              <a:t>e</a:t>
            </a:r>
          </a:p>
        </p:txBody>
      </p:sp>
      <p:sp>
        <p:nvSpPr>
          <p:cNvPr id="102" name="Rectangle 101">
            <a:extLst>
              <a:ext uri="{FF2B5EF4-FFF2-40B4-BE49-F238E27FC236}">
                <a16:creationId xmlns:a16="http://schemas.microsoft.com/office/drawing/2014/main" id="{AC8B0538-31FB-4D22-9524-1E86B9474497}"/>
              </a:ext>
            </a:extLst>
          </p:cNvPr>
          <p:cNvSpPr/>
          <p:nvPr/>
        </p:nvSpPr>
        <p:spPr>
          <a:xfrm rot="20705604">
            <a:off x="3181981" y="2010677"/>
            <a:ext cx="681627" cy="188756"/>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6" name="Picture 105" descr="A picture containing logo&#10;&#10;Description automatically generated">
            <a:extLst>
              <a:ext uri="{FF2B5EF4-FFF2-40B4-BE49-F238E27FC236}">
                <a16:creationId xmlns:a16="http://schemas.microsoft.com/office/drawing/2014/main" id="{E0281099-BC8E-4EAB-A3F3-C6C348F6A52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12130" y="1221276"/>
            <a:ext cx="650180" cy="364101"/>
          </a:xfrm>
          <a:prstGeom prst="rect">
            <a:avLst/>
          </a:prstGeom>
        </p:spPr>
      </p:pic>
      <p:sp>
        <p:nvSpPr>
          <p:cNvPr id="110" name="TextBox 109">
            <a:extLst>
              <a:ext uri="{FF2B5EF4-FFF2-40B4-BE49-F238E27FC236}">
                <a16:creationId xmlns:a16="http://schemas.microsoft.com/office/drawing/2014/main" id="{CBBEB780-3E75-4317-9621-570DC4D63995}"/>
              </a:ext>
            </a:extLst>
          </p:cNvPr>
          <p:cNvSpPr txBox="1"/>
          <p:nvPr/>
        </p:nvSpPr>
        <p:spPr>
          <a:xfrm>
            <a:off x="1327172" y="2635721"/>
            <a:ext cx="184731" cy="401007"/>
          </a:xfrm>
          <a:prstGeom prst="rect">
            <a:avLst/>
          </a:prstGeom>
          <a:noFill/>
        </p:spPr>
        <p:txBody>
          <a:bodyPr wrap="none" rtlCol="0">
            <a:spAutoFit/>
          </a:bodyPr>
          <a:lstStyle/>
          <a:p>
            <a:endParaRPr lang="en-US" dirty="0"/>
          </a:p>
        </p:txBody>
      </p:sp>
      <p:sp>
        <p:nvSpPr>
          <p:cNvPr id="111" name="TextBox 110">
            <a:extLst>
              <a:ext uri="{FF2B5EF4-FFF2-40B4-BE49-F238E27FC236}">
                <a16:creationId xmlns:a16="http://schemas.microsoft.com/office/drawing/2014/main" id="{B24A9155-4436-4007-8C00-2D9309A5A834}"/>
              </a:ext>
            </a:extLst>
          </p:cNvPr>
          <p:cNvSpPr txBox="1"/>
          <p:nvPr/>
        </p:nvSpPr>
        <p:spPr>
          <a:xfrm>
            <a:off x="1111204" y="2678064"/>
            <a:ext cx="459103" cy="461665"/>
          </a:xfrm>
          <a:prstGeom prst="rect">
            <a:avLst/>
          </a:prstGeom>
          <a:solidFill>
            <a:srgbClr val="FF0000"/>
          </a:solidFill>
          <a:ln>
            <a:solidFill>
              <a:srgbClr val="002060"/>
            </a:solidFill>
          </a:ln>
        </p:spPr>
        <p:txBody>
          <a:bodyPr wrap="square" rtlCol="0">
            <a:spAutoFit/>
          </a:bodyPr>
          <a:lstStyle/>
          <a:p>
            <a:r>
              <a:rPr lang="en-US" sz="800" dirty="0"/>
              <a:t>   OU</a:t>
            </a:r>
          </a:p>
          <a:p>
            <a:r>
              <a:rPr lang="en-US" sz="800" dirty="0"/>
              <a:t> Book   </a:t>
            </a:r>
          </a:p>
          <a:p>
            <a:r>
              <a:rPr lang="en-US" sz="800" dirty="0"/>
              <a:t>  Dep.</a:t>
            </a:r>
          </a:p>
        </p:txBody>
      </p:sp>
      <p:pic>
        <p:nvPicPr>
          <p:cNvPr id="8" name="Picture 7" descr="Logo&#10;&#10;Description automatically generated">
            <a:extLst>
              <a:ext uri="{FF2B5EF4-FFF2-40B4-BE49-F238E27FC236}">
                <a16:creationId xmlns:a16="http://schemas.microsoft.com/office/drawing/2014/main" id="{52DA0755-BA92-409A-8234-E1C64751B56F}"/>
              </a:ext>
            </a:extLst>
          </p:cNvPr>
          <p:cNvPicPr>
            <a:picLocks noChangeAspect="1"/>
          </p:cNvPicPr>
          <p:nvPr/>
        </p:nvPicPr>
        <p:blipFill rotWithShape="1">
          <a:blip r:embed="rId10" cstate="print">
            <a:alphaModFix/>
            <a:extLst>
              <a:ext uri="{28A0092B-C50C-407E-A947-70E740481C1C}">
                <a14:useLocalDpi xmlns:a14="http://schemas.microsoft.com/office/drawing/2010/main" val="0"/>
              </a:ext>
            </a:extLst>
          </a:blip>
          <a:srcRect l="1390" t="1573" r="-20378" b="-1573"/>
          <a:stretch/>
        </p:blipFill>
        <p:spPr>
          <a:xfrm>
            <a:off x="1228294" y="3621517"/>
            <a:ext cx="924582" cy="733587"/>
          </a:xfrm>
          <a:prstGeom prst="rect">
            <a:avLst/>
          </a:prstGeom>
          <a:noFill/>
          <a:ln w="9525">
            <a:noFill/>
          </a:ln>
          <a:effectLst>
            <a:innerShdw blurRad="114300">
              <a:prstClr val="black"/>
            </a:innerShdw>
          </a:effectLst>
        </p:spPr>
      </p:pic>
      <p:sp>
        <p:nvSpPr>
          <p:cNvPr id="21" name="Isosceles Triangle 20">
            <a:extLst>
              <a:ext uri="{FF2B5EF4-FFF2-40B4-BE49-F238E27FC236}">
                <a16:creationId xmlns:a16="http://schemas.microsoft.com/office/drawing/2014/main" id="{EC6373B3-F51D-4E15-B04F-7B5BEFB6398E}"/>
              </a:ext>
            </a:extLst>
          </p:cNvPr>
          <p:cNvSpPr/>
          <p:nvPr/>
        </p:nvSpPr>
        <p:spPr>
          <a:xfrm rot="6124920">
            <a:off x="1877256" y="3992039"/>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28">
            <a:extLst>
              <a:ext uri="{FF2B5EF4-FFF2-40B4-BE49-F238E27FC236}">
                <a16:creationId xmlns:a16="http://schemas.microsoft.com/office/drawing/2014/main" id="{BBA145A0-E32D-45D1-B0AE-F747E27D032C}"/>
              </a:ext>
            </a:extLst>
          </p:cNvPr>
          <p:cNvSpPr/>
          <p:nvPr/>
        </p:nvSpPr>
        <p:spPr>
          <a:xfrm rot="7826089">
            <a:off x="1727031" y="4170772"/>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Isosceles Triangle 29">
            <a:extLst>
              <a:ext uri="{FF2B5EF4-FFF2-40B4-BE49-F238E27FC236}">
                <a16:creationId xmlns:a16="http://schemas.microsoft.com/office/drawing/2014/main" id="{CF8707DA-0DFB-4D83-BF56-E03E4BC29E11}"/>
              </a:ext>
            </a:extLst>
          </p:cNvPr>
          <p:cNvSpPr/>
          <p:nvPr/>
        </p:nvSpPr>
        <p:spPr>
          <a:xfrm rot="9310700">
            <a:off x="1327629" y="4268858"/>
            <a:ext cx="1003308" cy="287541"/>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a:extLst>
              <a:ext uri="{FF2B5EF4-FFF2-40B4-BE49-F238E27FC236}">
                <a16:creationId xmlns:a16="http://schemas.microsoft.com/office/drawing/2014/main" id="{E4915D01-191D-4EF2-AEFB-B290B1B01D73}"/>
              </a:ext>
            </a:extLst>
          </p:cNvPr>
          <p:cNvSpPr/>
          <p:nvPr/>
        </p:nvSpPr>
        <p:spPr>
          <a:xfrm rot="13108844">
            <a:off x="1058797" y="4194337"/>
            <a:ext cx="420432" cy="21446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Isosceles Triangle 34">
            <a:extLst>
              <a:ext uri="{FF2B5EF4-FFF2-40B4-BE49-F238E27FC236}">
                <a16:creationId xmlns:a16="http://schemas.microsoft.com/office/drawing/2014/main" id="{94803D70-B204-483D-9DD0-5FB9F8CBEE7F}"/>
              </a:ext>
            </a:extLst>
          </p:cNvPr>
          <p:cNvSpPr/>
          <p:nvPr/>
        </p:nvSpPr>
        <p:spPr>
          <a:xfrm rot="18865224">
            <a:off x="941676" y="3453620"/>
            <a:ext cx="573236" cy="284873"/>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Isosceles Triangle 40">
            <a:extLst>
              <a:ext uri="{FF2B5EF4-FFF2-40B4-BE49-F238E27FC236}">
                <a16:creationId xmlns:a16="http://schemas.microsoft.com/office/drawing/2014/main" id="{1156D61B-6B54-4473-8386-9BD8D987E613}"/>
              </a:ext>
            </a:extLst>
          </p:cNvPr>
          <p:cNvSpPr/>
          <p:nvPr/>
        </p:nvSpPr>
        <p:spPr>
          <a:xfrm rot="3290809">
            <a:off x="1723370" y="3505625"/>
            <a:ext cx="396967" cy="21620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42">
            <a:extLst>
              <a:ext uri="{FF2B5EF4-FFF2-40B4-BE49-F238E27FC236}">
                <a16:creationId xmlns:a16="http://schemas.microsoft.com/office/drawing/2014/main" id="{C6CCEBF5-F238-47A7-BE3B-AF99D506938D}"/>
              </a:ext>
            </a:extLst>
          </p:cNvPr>
          <p:cNvSpPr/>
          <p:nvPr/>
        </p:nvSpPr>
        <p:spPr>
          <a:xfrm rot="19044881">
            <a:off x="1757258" y="4203025"/>
            <a:ext cx="488829" cy="257190"/>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Isosceles Triangle 48">
            <a:extLst>
              <a:ext uri="{FF2B5EF4-FFF2-40B4-BE49-F238E27FC236}">
                <a16:creationId xmlns:a16="http://schemas.microsoft.com/office/drawing/2014/main" id="{271A8CD9-93AD-4E37-84D8-2035C1F164B7}"/>
              </a:ext>
            </a:extLst>
          </p:cNvPr>
          <p:cNvSpPr/>
          <p:nvPr/>
        </p:nvSpPr>
        <p:spPr>
          <a:xfrm rot="4998294">
            <a:off x="1804809" y="3597847"/>
            <a:ext cx="74197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Isosceles Triangle 51">
            <a:extLst>
              <a:ext uri="{FF2B5EF4-FFF2-40B4-BE49-F238E27FC236}">
                <a16:creationId xmlns:a16="http://schemas.microsoft.com/office/drawing/2014/main" id="{64110C8B-0466-4CAF-AD29-E7C896559D0B}"/>
              </a:ext>
            </a:extLst>
          </p:cNvPr>
          <p:cNvSpPr/>
          <p:nvPr/>
        </p:nvSpPr>
        <p:spPr>
          <a:xfrm rot="15658212">
            <a:off x="1462704" y="3282368"/>
            <a:ext cx="335844" cy="41039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Isosceles Triangle 54">
            <a:extLst>
              <a:ext uri="{FF2B5EF4-FFF2-40B4-BE49-F238E27FC236}">
                <a16:creationId xmlns:a16="http://schemas.microsoft.com/office/drawing/2014/main" id="{3FDA765D-4239-403D-8310-A054ACE9D6C6}"/>
              </a:ext>
            </a:extLst>
          </p:cNvPr>
          <p:cNvSpPr/>
          <p:nvPr/>
        </p:nvSpPr>
        <p:spPr>
          <a:xfrm rot="9894901">
            <a:off x="1088664" y="3377714"/>
            <a:ext cx="441454" cy="232784"/>
          </a:xfrm>
          <a:prstGeom prst="triangle">
            <a:avLst>
              <a:gd name="adj" fmla="val 5000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Isosceles Triangle 56">
            <a:extLst>
              <a:ext uri="{FF2B5EF4-FFF2-40B4-BE49-F238E27FC236}">
                <a16:creationId xmlns:a16="http://schemas.microsoft.com/office/drawing/2014/main" id="{D60571BF-55F6-4F15-9803-E0EA4BAF8BC7}"/>
              </a:ext>
            </a:extLst>
          </p:cNvPr>
          <p:cNvSpPr/>
          <p:nvPr/>
        </p:nvSpPr>
        <p:spPr>
          <a:xfrm rot="8391247">
            <a:off x="1293155" y="3329104"/>
            <a:ext cx="398626" cy="208426"/>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Isosceles Triangle 58">
            <a:extLst>
              <a:ext uri="{FF2B5EF4-FFF2-40B4-BE49-F238E27FC236}">
                <a16:creationId xmlns:a16="http://schemas.microsoft.com/office/drawing/2014/main" id="{5E035E88-775C-4E8F-AA3A-A8D726C41FEB}"/>
              </a:ext>
            </a:extLst>
          </p:cNvPr>
          <p:cNvSpPr/>
          <p:nvPr/>
        </p:nvSpPr>
        <p:spPr>
          <a:xfrm rot="10800000">
            <a:off x="1501313" y="3208936"/>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Isosceles Triangle 60">
            <a:extLst>
              <a:ext uri="{FF2B5EF4-FFF2-40B4-BE49-F238E27FC236}">
                <a16:creationId xmlns:a16="http://schemas.microsoft.com/office/drawing/2014/main" id="{A45B5371-A292-46DE-A27A-27E13339C2B6}"/>
              </a:ext>
            </a:extLst>
          </p:cNvPr>
          <p:cNvSpPr/>
          <p:nvPr/>
        </p:nvSpPr>
        <p:spPr>
          <a:xfrm rot="16465715">
            <a:off x="1960288" y="3244107"/>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Isosceles Triangle 62">
            <a:extLst>
              <a:ext uri="{FF2B5EF4-FFF2-40B4-BE49-F238E27FC236}">
                <a16:creationId xmlns:a16="http://schemas.microsoft.com/office/drawing/2014/main" id="{81A92BF5-F91C-44C8-858C-201A9E9588DB}"/>
              </a:ext>
            </a:extLst>
          </p:cNvPr>
          <p:cNvSpPr/>
          <p:nvPr/>
        </p:nvSpPr>
        <p:spPr>
          <a:xfrm rot="6843181">
            <a:off x="1916277" y="3339880"/>
            <a:ext cx="422799" cy="516431"/>
          </a:xfrm>
          <a:prstGeom prst="triangle">
            <a:avLst>
              <a:gd name="adj" fmla="val 48184"/>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Isosceles Triangle 64">
            <a:extLst>
              <a:ext uri="{FF2B5EF4-FFF2-40B4-BE49-F238E27FC236}">
                <a16:creationId xmlns:a16="http://schemas.microsoft.com/office/drawing/2014/main" id="{568A1F9A-5F8D-4560-8A02-BF8A751EF43C}"/>
              </a:ext>
            </a:extLst>
          </p:cNvPr>
          <p:cNvSpPr/>
          <p:nvPr/>
        </p:nvSpPr>
        <p:spPr>
          <a:xfrm rot="1184210">
            <a:off x="1425967" y="3113813"/>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Isosceles Triangle 66">
            <a:extLst>
              <a:ext uri="{FF2B5EF4-FFF2-40B4-BE49-F238E27FC236}">
                <a16:creationId xmlns:a16="http://schemas.microsoft.com/office/drawing/2014/main" id="{B95B9D33-EA65-4056-89D1-52A4F7F08C30}"/>
              </a:ext>
            </a:extLst>
          </p:cNvPr>
          <p:cNvSpPr/>
          <p:nvPr/>
        </p:nvSpPr>
        <p:spPr>
          <a:xfrm rot="9042649">
            <a:off x="1159425" y="3311999"/>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Isosceles Triangle 74">
            <a:extLst>
              <a:ext uri="{FF2B5EF4-FFF2-40B4-BE49-F238E27FC236}">
                <a16:creationId xmlns:a16="http://schemas.microsoft.com/office/drawing/2014/main" id="{6459F72C-981D-4827-A38B-1C9D1E9F2414}"/>
              </a:ext>
            </a:extLst>
          </p:cNvPr>
          <p:cNvSpPr/>
          <p:nvPr/>
        </p:nvSpPr>
        <p:spPr>
          <a:xfrm rot="8741014">
            <a:off x="841134" y="3408166"/>
            <a:ext cx="680250" cy="27552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Isosceles Triangle 76">
            <a:extLst>
              <a:ext uri="{FF2B5EF4-FFF2-40B4-BE49-F238E27FC236}">
                <a16:creationId xmlns:a16="http://schemas.microsoft.com/office/drawing/2014/main" id="{B0AFD64A-4B4E-497C-A2B3-E6638E5B2723}"/>
              </a:ext>
            </a:extLst>
          </p:cNvPr>
          <p:cNvSpPr/>
          <p:nvPr/>
        </p:nvSpPr>
        <p:spPr>
          <a:xfrm rot="2760403">
            <a:off x="880918" y="3375534"/>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Isosceles Triangle 78">
            <a:extLst>
              <a:ext uri="{FF2B5EF4-FFF2-40B4-BE49-F238E27FC236}">
                <a16:creationId xmlns:a16="http://schemas.microsoft.com/office/drawing/2014/main" id="{DF05EEEC-005C-4F15-AE25-2349C778730A}"/>
              </a:ext>
            </a:extLst>
          </p:cNvPr>
          <p:cNvSpPr/>
          <p:nvPr/>
        </p:nvSpPr>
        <p:spPr>
          <a:xfrm rot="8534533">
            <a:off x="914370" y="3389392"/>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Isosceles Triangle 80">
            <a:extLst>
              <a:ext uri="{FF2B5EF4-FFF2-40B4-BE49-F238E27FC236}">
                <a16:creationId xmlns:a16="http://schemas.microsoft.com/office/drawing/2014/main" id="{1B0ED3C2-2169-4CA5-9D6B-D3D2302DBEA5}"/>
              </a:ext>
            </a:extLst>
          </p:cNvPr>
          <p:cNvSpPr/>
          <p:nvPr/>
        </p:nvSpPr>
        <p:spPr>
          <a:xfrm rot="13795444">
            <a:off x="804759" y="3648466"/>
            <a:ext cx="485662" cy="247624"/>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Isosceles Triangle 82">
            <a:extLst>
              <a:ext uri="{FF2B5EF4-FFF2-40B4-BE49-F238E27FC236}">
                <a16:creationId xmlns:a16="http://schemas.microsoft.com/office/drawing/2014/main" id="{16F23143-BFBC-4AC4-9381-7CFD198C2BCE}"/>
              </a:ext>
            </a:extLst>
          </p:cNvPr>
          <p:cNvSpPr/>
          <p:nvPr/>
        </p:nvSpPr>
        <p:spPr>
          <a:xfrm rot="8985832">
            <a:off x="1460346" y="4344316"/>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Isosceles Triangle 84">
            <a:extLst>
              <a:ext uri="{FF2B5EF4-FFF2-40B4-BE49-F238E27FC236}">
                <a16:creationId xmlns:a16="http://schemas.microsoft.com/office/drawing/2014/main" id="{8CAB55B8-67D2-4E7F-B15A-CF1D4075F6DB}"/>
              </a:ext>
            </a:extLst>
          </p:cNvPr>
          <p:cNvSpPr/>
          <p:nvPr/>
        </p:nvSpPr>
        <p:spPr>
          <a:xfrm rot="17691440">
            <a:off x="1981831" y="3818969"/>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Isosceles Triangle 86">
            <a:extLst>
              <a:ext uri="{FF2B5EF4-FFF2-40B4-BE49-F238E27FC236}">
                <a16:creationId xmlns:a16="http://schemas.microsoft.com/office/drawing/2014/main" id="{6CCE9121-B8D8-406C-A395-35D9FA1CFA69}"/>
              </a:ext>
            </a:extLst>
          </p:cNvPr>
          <p:cNvSpPr/>
          <p:nvPr/>
        </p:nvSpPr>
        <p:spPr>
          <a:xfrm rot="13297944">
            <a:off x="2156046" y="3730454"/>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Isosceles Triangle 88">
            <a:extLst>
              <a:ext uri="{FF2B5EF4-FFF2-40B4-BE49-F238E27FC236}">
                <a16:creationId xmlns:a16="http://schemas.microsoft.com/office/drawing/2014/main" id="{387F01E3-9F45-4137-97CA-F5AE55F7A34E}"/>
              </a:ext>
            </a:extLst>
          </p:cNvPr>
          <p:cNvSpPr/>
          <p:nvPr/>
        </p:nvSpPr>
        <p:spPr>
          <a:xfrm rot="19733821">
            <a:off x="1528829" y="4269528"/>
            <a:ext cx="494522" cy="354485"/>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6923C13A-7066-4803-B275-E9614F6D83E9}"/>
              </a:ext>
            </a:extLst>
          </p:cNvPr>
          <p:cNvSpPr/>
          <p:nvPr/>
        </p:nvSpPr>
        <p:spPr>
          <a:xfrm rot="19498963">
            <a:off x="1119639" y="3616143"/>
            <a:ext cx="232264" cy="128205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E23247A5-3261-4124-93B5-E2B7A8825A1E}"/>
              </a:ext>
            </a:extLst>
          </p:cNvPr>
          <p:cNvSpPr/>
          <p:nvPr/>
        </p:nvSpPr>
        <p:spPr>
          <a:xfrm rot="14202770">
            <a:off x="1101077" y="3108366"/>
            <a:ext cx="211298" cy="84942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27510812-68A2-4D30-A02F-2E641875D2EF}"/>
              </a:ext>
            </a:extLst>
          </p:cNvPr>
          <p:cNvSpPr/>
          <p:nvPr/>
        </p:nvSpPr>
        <p:spPr>
          <a:xfrm rot="14260417">
            <a:off x="1052174" y="3067078"/>
            <a:ext cx="221128" cy="68945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4C08B69A-5019-4B07-93D3-706F69B3BD28}"/>
              </a:ext>
            </a:extLst>
          </p:cNvPr>
          <p:cNvSpPr/>
          <p:nvPr/>
        </p:nvSpPr>
        <p:spPr>
          <a:xfrm rot="16200000">
            <a:off x="1690949" y="2838563"/>
            <a:ext cx="237703" cy="85062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97628A58-8A70-44F9-B1A5-0247771453F0}"/>
              </a:ext>
            </a:extLst>
          </p:cNvPr>
          <p:cNvSpPr/>
          <p:nvPr/>
        </p:nvSpPr>
        <p:spPr>
          <a:xfrm>
            <a:off x="2028961" y="3131691"/>
            <a:ext cx="360219" cy="56322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Rectangle 99">
            <a:extLst>
              <a:ext uri="{FF2B5EF4-FFF2-40B4-BE49-F238E27FC236}">
                <a16:creationId xmlns:a16="http://schemas.microsoft.com/office/drawing/2014/main" id="{7F1F1B0A-4F4B-4EBC-802D-6AFFC48CB8EE}"/>
              </a:ext>
            </a:extLst>
          </p:cNvPr>
          <p:cNvSpPr/>
          <p:nvPr/>
        </p:nvSpPr>
        <p:spPr>
          <a:xfrm rot="360415">
            <a:off x="1032986" y="3620226"/>
            <a:ext cx="172822" cy="515599"/>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Teardrop 103">
            <a:extLst>
              <a:ext uri="{FF2B5EF4-FFF2-40B4-BE49-F238E27FC236}">
                <a16:creationId xmlns:a16="http://schemas.microsoft.com/office/drawing/2014/main" id="{5844772E-34EB-40BE-ABE2-697C488585D5}"/>
              </a:ext>
            </a:extLst>
          </p:cNvPr>
          <p:cNvSpPr/>
          <p:nvPr/>
        </p:nvSpPr>
        <p:spPr>
          <a:xfrm rot="805967">
            <a:off x="1372067" y="3690764"/>
            <a:ext cx="607321" cy="705980"/>
          </a:xfrm>
          <a:prstGeom prst="teardrop">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lowchart: Connector 111">
            <a:extLst>
              <a:ext uri="{FF2B5EF4-FFF2-40B4-BE49-F238E27FC236}">
                <a16:creationId xmlns:a16="http://schemas.microsoft.com/office/drawing/2014/main" id="{F361B7E9-7AB0-4752-A494-F84800674870}"/>
              </a:ext>
            </a:extLst>
          </p:cNvPr>
          <p:cNvSpPr/>
          <p:nvPr/>
        </p:nvSpPr>
        <p:spPr>
          <a:xfrm>
            <a:off x="1194397" y="3578354"/>
            <a:ext cx="813928" cy="772927"/>
          </a:xfrm>
          <a:prstGeom prst="flowChartConnector">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a:extLst>
              <a:ext uri="{FF2B5EF4-FFF2-40B4-BE49-F238E27FC236}">
                <a16:creationId xmlns:a16="http://schemas.microsoft.com/office/drawing/2014/main" id="{D71D34F7-3D31-4EBE-9B54-DD4791717B10}"/>
              </a:ext>
            </a:extLst>
          </p:cNvPr>
          <p:cNvSpPr/>
          <p:nvPr/>
        </p:nvSpPr>
        <p:spPr>
          <a:xfrm rot="2934730">
            <a:off x="2216399" y="3742132"/>
            <a:ext cx="243309" cy="704206"/>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115">
            <a:extLst>
              <a:ext uri="{FF2B5EF4-FFF2-40B4-BE49-F238E27FC236}">
                <a16:creationId xmlns:a16="http://schemas.microsoft.com/office/drawing/2014/main" id="{6A24908F-2DAA-4DB7-985A-757746B319CA}"/>
              </a:ext>
            </a:extLst>
          </p:cNvPr>
          <p:cNvSpPr/>
          <p:nvPr/>
        </p:nvSpPr>
        <p:spPr>
          <a:xfrm rot="549744">
            <a:off x="788747" y="3510224"/>
            <a:ext cx="118935" cy="28833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8" name="Straight Connector 117">
            <a:extLst>
              <a:ext uri="{FF2B5EF4-FFF2-40B4-BE49-F238E27FC236}">
                <a16:creationId xmlns:a16="http://schemas.microsoft.com/office/drawing/2014/main" id="{BC9A8207-6C8B-4B44-82B4-8536695CADF1}"/>
              </a:ext>
            </a:extLst>
          </p:cNvPr>
          <p:cNvCxnSpPr>
            <a:cxnSpLocks/>
          </p:cNvCxnSpPr>
          <p:nvPr/>
        </p:nvCxnSpPr>
        <p:spPr>
          <a:xfrm flipH="1">
            <a:off x="901835" y="1648747"/>
            <a:ext cx="48505" cy="608488"/>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99A25849-059E-4B86-B5B2-8B6A52EEBAF7}"/>
              </a:ext>
            </a:extLst>
          </p:cNvPr>
          <p:cNvCxnSpPr>
            <a:cxnSpLocks/>
          </p:cNvCxnSpPr>
          <p:nvPr/>
        </p:nvCxnSpPr>
        <p:spPr>
          <a:xfrm flipH="1" flipV="1">
            <a:off x="884218" y="2229039"/>
            <a:ext cx="823389" cy="20129"/>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C2A429C1-2FCC-4D98-B71A-2D4A6EF217F8}"/>
              </a:ext>
            </a:extLst>
          </p:cNvPr>
          <p:cNvCxnSpPr>
            <a:cxnSpLocks/>
          </p:cNvCxnSpPr>
          <p:nvPr/>
        </p:nvCxnSpPr>
        <p:spPr>
          <a:xfrm flipH="1">
            <a:off x="1673229" y="1810547"/>
            <a:ext cx="41252" cy="461109"/>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6EDB16D-FD00-41BE-A9F3-6F702707E3A8}"/>
              </a:ext>
            </a:extLst>
          </p:cNvPr>
          <p:cNvCxnSpPr>
            <a:cxnSpLocks/>
          </p:cNvCxnSpPr>
          <p:nvPr/>
        </p:nvCxnSpPr>
        <p:spPr>
          <a:xfrm flipH="1" flipV="1">
            <a:off x="967959" y="1675252"/>
            <a:ext cx="760234" cy="136635"/>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136" name="Rectangle 135">
            <a:extLst>
              <a:ext uri="{FF2B5EF4-FFF2-40B4-BE49-F238E27FC236}">
                <a16:creationId xmlns:a16="http://schemas.microsoft.com/office/drawing/2014/main" id="{579899F4-3096-491C-8BC0-942521A4762F}"/>
              </a:ext>
            </a:extLst>
          </p:cNvPr>
          <p:cNvSpPr/>
          <p:nvPr/>
        </p:nvSpPr>
        <p:spPr>
          <a:xfrm>
            <a:off x="5545861" y="4848799"/>
            <a:ext cx="2218387" cy="131707"/>
          </a:xfrm>
          <a:prstGeom prst="rect">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50" dirty="0">
                <a:solidFill>
                  <a:srgbClr val="002060"/>
                </a:solidFill>
              </a:rPr>
              <a:t>Tecumseh Rd</a:t>
            </a:r>
            <a:r>
              <a:rPr lang="en-US" sz="1050" dirty="0">
                <a:solidFill>
                  <a:schemeClr val="tx1"/>
                </a:solidFill>
              </a:rPr>
              <a:t>.</a:t>
            </a:r>
          </a:p>
        </p:txBody>
      </p:sp>
      <p:pic>
        <p:nvPicPr>
          <p:cNvPr id="138" name="Picture 137" descr="Logo&#10;&#10;Description automatically generated">
            <a:extLst>
              <a:ext uri="{FF2B5EF4-FFF2-40B4-BE49-F238E27FC236}">
                <a16:creationId xmlns:a16="http://schemas.microsoft.com/office/drawing/2014/main" id="{6FDBCFA2-AE83-4342-88D0-338746C56A37}"/>
              </a:ext>
            </a:extLst>
          </p:cNvPr>
          <p:cNvPicPr>
            <a:picLocks noChangeAspect="1"/>
          </p:cNvPicPr>
          <p:nvPr/>
        </p:nvPicPr>
        <p:blipFill>
          <a:blip r:embed="rId11" cstate="print">
            <a:alphaModFix/>
            <a:extLst>
              <a:ext uri="{28A0092B-C50C-407E-A947-70E740481C1C}">
                <a14:useLocalDpi xmlns:a14="http://schemas.microsoft.com/office/drawing/2010/main" val="0"/>
              </a:ext>
            </a:extLst>
          </a:blip>
          <a:stretch>
            <a:fillRect/>
          </a:stretch>
        </p:blipFill>
        <p:spPr>
          <a:xfrm rot="10800000" flipH="1">
            <a:off x="5493022" y="4512583"/>
            <a:ext cx="633015" cy="304033"/>
          </a:xfrm>
          <a:prstGeom prst="rect">
            <a:avLst/>
          </a:prstGeom>
          <a:effectLst>
            <a:innerShdw blurRad="63500" dist="50800" dir="13500000">
              <a:prstClr val="black">
                <a:alpha val="50000"/>
              </a:prstClr>
            </a:innerShdw>
          </a:effectLst>
        </p:spPr>
      </p:pic>
      <p:sp>
        <p:nvSpPr>
          <p:cNvPr id="140" name="Rectangle 139">
            <a:extLst>
              <a:ext uri="{FF2B5EF4-FFF2-40B4-BE49-F238E27FC236}">
                <a16:creationId xmlns:a16="http://schemas.microsoft.com/office/drawing/2014/main" id="{384227D0-115E-4AAB-98BB-7F081EE7AA9F}"/>
              </a:ext>
            </a:extLst>
          </p:cNvPr>
          <p:cNvSpPr/>
          <p:nvPr/>
        </p:nvSpPr>
        <p:spPr>
          <a:xfrm rot="3419405">
            <a:off x="1864392" y="3945265"/>
            <a:ext cx="243309" cy="1148284"/>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B7E8EB17-1FA5-47DF-9110-7F09960261DB}"/>
              </a:ext>
            </a:extLst>
          </p:cNvPr>
          <p:cNvSpPr/>
          <p:nvPr/>
        </p:nvSpPr>
        <p:spPr>
          <a:xfrm rot="3437093">
            <a:off x="2333363" y="3843854"/>
            <a:ext cx="258025" cy="690608"/>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Isosceles Triangle 142">
            <a:extLst>
              <a:ext uri="{FF2B5EF4-FFF2-40B4-BE49-F238E27FC236}">
                <a16:creationId xmlns:a16="http://schemas.microsoft.com/office/drawing/2014/main" id="{5E8486E9-E3D2-46B2-ADF5-AF316AA3F25D}"/>
              </a:ext>
            </a:extLst>
          </p:cNvPr>
          <p:cNvSpPr/>
          <p:nvPr/>
        </p:nvSpPr>
        <p:spPr>
          <a:xfrm rot="18650457">
            <a:off x="5461161" y="4770979"/>
            <a:ext cx="175069" cy="186738"/>
          </a:xfrm>
          <a:prstGeom prst="triangle">
            <a:avLst>
              <a:gd name="adj" fmla="val 2088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2" name="Rectangle 171">
            <a:extLst>
              <a:ext uri="{FF2B5EF4-FFF2-40B4-BE49-F238E27FC236}">
                <a16:creationId xmlns:a16="http://schemas.microsoft.com/office/drawing/2014/main" id="{D7661176-3DDC-498F-86BE-12976EECE62F}"/>
              </a:ext>
            </a:extLst>
          </p:cNvPr>
          <p:cNvSpPr/>
          <p:nvPr/>
        </p:nvSpPr>
        <p:spPr>
          <a:xfrm rot="19747975">
            <a:off x="1856603" y="3238806"/>
            <a:ext cx="360219" cy="56322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4" name="Rectangle 173">
            <a:extLst>
              <a:ext uri="{FF2B5EF4-FFF2-40B4-BE49-F238E27FC236}">
                <a16:creationId xmlns:a16="http://schemas.microsoft.com/office/drawing/2014/main" id="{D4640FD6-1856-47B5-9EDE-2CFD1921D0B0}"/>
              </a:ext>
            </a:extLst>
          </p:cNvPr>
          <p:cNvSpPr/>
          <p:nvPr/>
        </p:nvSpPr>
        <p:spPr>
          <a:xfrm>
            <a:off x="2130683" y="3607124"/>
            <a:ext cx="252426" cy="29070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Rectangle 174">
            <a:extLst>
              <a:ext uri="{FF2B5EF4-FFF2-40B4-BE49-F238E27FC236}">
                <a16:creationId xmlns:a16="http://schemas.microsoft.com/office/drawing/2014/main" id="{CE43580A-3BA6-4F83-8224-451EEADA742C}"/>
              </a:ext>
            </a:extLst>
          </p:cNvPr>
          <p:cNvSpPr/>
          <p:nvPr/>
        </p:nvSpPr>
        <p:spPr>
          <a:xfrm>
            <a:off x="5504411" y="4502616"/>
            <a:ext cx="608067" cy="32215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FEBBA36-2726-4FF4-B109-CA3131CE411C}"/>
              </a:ext>
            </a:extLst>
          </p:cNvPr>
          <p:cNvSpPr txBox="1"/>
          <p:nvPr/>
        </p:nvSpPr>
        <p:spPr>
          <a:xfrm>
            <a:off x="93357" y="1109083"/>
            <a:ext cx="351378" cy="401007"/>
          </a:xfrm>
          <a:prstGeom prst="rect">
            <a:avLst/>
          </a:prstGeom>
          <a:noFill/>
        </p:spPr>
        <p:txBody>
          <a:bodyPr wrap="none" rtlCol="0">
            <a:spAutoFit/>
          </a:bodyPr>
          <a:lstStyle/>
          <a:p>
            <a:r>
              <a:rPr lang="en-US" b="1" dirty="0">
                <a:solidFill>
                  <a:srgbClr val="FFC000"/>
                </a:solidFill>
              </a:rPr>
              <a:t>N</a:t>
            </a:r>
          </a:p>
        </p:txBody>
      </p:sp>
      <p:sp>
        <p:nvSpPr>
          <p:cNvPr id="13" name="Arrow: Up 12">
            <a:extLst>
              <a:ext uri="{FF2B5EF4-FFF2-40B4-BE49-F238E27FC236}">
                <a16:creationId xmlns:a16="http://schemas.microsoft.com/office/drawing/2014/main" id="{948A95AA-7F57-4DBE-994C-A8B8FCCD8EAD}"/>
              </a:ext>
            </a:extLst>
          </p:cNvPr>
          <p:cNvSpPr/>
          <p:nvPr/>
        </p:nvSpPr>
        <p:spPr>
          <a:xfrm>
            <a:off x="93357" y="1475953"/>
            <a:ext cx="351378" cy="439041"/>
          </a:xfrm>
          <a:prstGeom prst="upArrow">
            <a:avLst/>
          </a:prstGeom>
          <a:solidFill>
            <a:schemeClr val="accent2"/>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FF20DD03-DD2F-4A70-A90D-CDCE71AB9276}"/>
              </a:ext>
            </a:extLst>
          </p:cNvPr>
          <p:cNvCxnSpPr>
            <a:cxnSpLocks/>
          </p:cNvCxnSpPr>
          <p:nvPr/>
        </p:nvCxnSpPr>
        <p:spPr>
          <a:xfrm>
            <a:off x="1569472" y="2081891"/>
            <a:ext cx="483610" cy="46318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BE823019-ECEA-4A89-A885-55F92FF68D91}"/>
              </a:ext>
            </a:extLst>
          </p:cNvPr>
          <p:cNvSpPr txBox="1"/>
          <p:nvPr/>
        </p:nvSpPr>
        <p:spPr>
          <a:xfrm>
            <a:off x="1983037" y="2401088"/>
            <a:ext cx="676083" cy="276999"/>
          </a:xfrm>
          <a:prstGeom prst="rect">
            <a:avLst/>
          </a:prstGeom>
          <a:solidFill>
            <a:srgbClr val="00B050"/>
          </a:solidFill>
          <a:ln>
            <a:solidFill>
              <a:schemeClr val="bg1"/>
            </a:solidFill>
          </a:ln>
        </p:spPr>
        <p:txBody>
          <a:bodyPr wrap="none" rtlCol="0">
            <a:spAutoFit/>
          </a:bodyPr>
          <a:lstStyle/>
          <a:p>
            <a:r>
              <a:rPr lang="en-US" sz="1200" i="1" dirty="0">
                <a:solidFill>
                  <a:schemeClr val="bg1"/>
                </a:solidFill>
              </a:rPr>
              <a:t>For Sale</a:t>
            </a:r>
          </a:p>
        </p:txBody>
      </p:sp>
      <p:pic>
        <p:nvPicPr>
          <p:cNvPr id="18" name="Picture 17">
            <a:extLst>
              <a:ext uri="{FF2B5EF4-FFF2-40B4-BE49-F238E27FC236}">
                <a16:creationId xmlns:a16="http://schemas.microsoft.com/office/drawing/2014/main" id="{8F19E43E-9D20-0F58-F5A9-C3EE7018FAAE}"/>
              </a:ext>
            </a:extLst>
          </p:cNvPr>
          <p:cNvPicPr>
            <a:picLocks noChangeAspect="1"/>
          </p:cNvPicPr>
          <p:nvPr/>
        </p:nvPicPr>
        <p:blipFill>
          <a:blip r:embed="rId12"/>
          <a:stretch>
            <a:fillRect/>
          </a:stretch>
        </p:blipFill>
        <p:spPr>
          <a:xfrm>
            <a:off x="-15012" y="1149514"/>
            <a:ext cx="7772400" cy="3816875"/>
          </a:xfrm>
          <a:prstGeom prst="rect">
            <a:avLst/>
          </a:prstGeom>
        </p:spPr>
      </p:pic>
      <p:sp>
        <p:nvSpPr>
          <p:cNvPr id="20" name="Rectangle 19">
            <a:extLst>
              <a:ext uri="{FF2B5EF4-FFF2-40B4-BE49-F238E27FC236}">
                <a16:creationId xmlns:a16="http://schemas.microsoft.com/office/drawing/2014/main" id="{8EE7CC55-A0AC-109A-962A-80A11A104B68}"/>
              </a:ext>
            </a:extLst>
          </p:cNvPr>
          <p:cNvSpPr/>
          <p:nvPr/>
        </p:nvSpPr>
        <p:spPr>
          <a:xfrm>
            <a:off x="43607" y="4534477"/>
            <a:ext cx="649198" cy="3997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030ACC76-4B73-7BC5-F0D9-B176EABD1874}"/>
              </a:ext>
            </a:extLst>
          </p:cNvPr>
          <p:cNvSpPr/>
          <p:nvPr/>
        </p:nvSpPr>
        <p:spPr>
          <a:xfrm>
            <a:off x="3175368" y="4524901"/>
            <a:ext cx="1176892" cy="3997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B643B035-2A55-CFDF-4758-E2BB768D6DFC}"/>
              </a:ext>
            </a:extLst>
          </p:cNvPr>
          <p:cNvSpPr/>
          <p:nvPr/>
        </p:nvSpPr>
        <p:spPr>
          <a:xfrm>
            <a:off x="6819546" y="4524705"/>
            <a:ext cx="880379" cy="399732"/>
          </a:xfrm>
          <a:prstGeom prst="rect">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67500DB6-1D23-5E4E-94FA-2C1250A8B4AF}"/>
              </a:ext>
            </a:extLst>
          </p:cNvPr>
          <p:cNvPicPr>
            <a:picLocks noChangeAspect="1"/>
          </p:cNvPicPr>
          <p:nvPr/>
        </p:nvPicPr>
        <p:blipFill>
          <a:blip r:embed="rId13"/>
          <a:stretch>
            <a:fillRect/>
          </a:stretch>
        </p:blipFill>
        <p:spPr>
          <a:xfrm>
            <a:off x="-10465" y="1107258"/>
            <a:ext cx="7774237" cy="3851323"/>
          </a:xfrm>
          <a:prstGeom prst="rect">
            <a:avLst/>
          </a:prstGeom>
        </p:spPr>
      </p:pic>
      <p:sp>
        <p:nvSpPr>
          <p:cNvPr id="66" name="Rectangle 65">
            <a:extLst>
              <a:ext uri="{FF2B5EF4-FFF2-40B4-BE49-F238E27FC236}">
                <a16:creationId xmlns:a16="http://schemas.microsoft.com/office/drawing/2014/main" id="{640A76D1-E6BE-A884-3D53-FF2D0A504D4D}"/>
              </a:ext>
            </a:extLst>
          </p:cNvPr>
          <p:cNvSpPr/>
          <p:nvPr/>
        </p:nvSpPr>
        <p:spPr>
          <a:xfrm rot="20637285">
            <a:off x="3191290" y="4226084"/>
            <a:ext cx="1438840" cy="513778"/>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7320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13607" y="8843342"/>
            <a:ext cx="7799614" cy="1484103"/>
            <a:chOff x="-2125" y="8834224"/>
            <a:chExt cx="7799614" cy="1408473"/>
          </a:xfrm>
        </p:grpSpPr>
        <p:grpSp>
          <p:nvGrpSpPr>
            <p:cNvPr id="21" name="Group 20"/>
            <p:cNvGrpSpPr/>
            <p:nvPr/>
          </p:nvGrpSpPr>
          <p:grpSpPr>
            <a:xfrm>
              <a:off x="-2125" y="8834224"/>
              <a:ext cx="7799614" cy="1408473"/>
              <a:chOff x="-2125" y="8834224"/>
              <a:chExt cx="7799614" cy="1408473"/>
            </a:xfrm>
          </p:grpSpPr>
          <p:sp>
            <p:nvSpPr>
              <p:cNvPr id="26" name="Rectangle 25"/>
              <p:cNvSpPr/>
              <p:nvPr/>
            </p:nvSpPr>
            <p:spPr>
              <a:xfrm>
                <a:off x="-2125" y="8834224"/>
                <a:ext cx="7799614" cy="1407393"/>
              </a:xfrm>
              <a:prstGeom prst="rect">
                <a:avLst/>
              </a:prstGeom>
              <a:gradFill flip="none" rotWithShape="1">
                <a:gsLst>
                  <a:gs pos="0">
                    <a:srgbClr val="801422"/>
                  </a:gs>
                  <a:gs pos="100000">
                    <a:srgbClr val="D31F2B">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7" name="Oval 26"/>
              <p:cNvSpPr/>
              <p:nvPr/>
            </p:nvSpPr>
            <p:spPr>
              <a:xfrm>
                <a:off x="478909" y="8887802"/>
                <a:ext cx="1696528" cy="135489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2" name="Rectangle 21"/>
            <p:cNvSpPr/>
            <p:nvPr/>
          </p:nvSpPr>
          <p:spPr>
            <a:xfrm>
              <a:off x="2557263" y="9001200"/>
              <a:ext cx="1147500" cy="270000"/>
            </a:xfrm>
            <a:prstGeom prst="rect">
              <a:avLst/>
            </a:prstGeom>
            <a:solidFill>
              <a:srgbClr val="C4BD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2656471" y="9016827"/>
              <a:ext cx="977900" cy="276999"/>
            </a:xfrm>
            <a:prstGeom prst="rect">
              <a:avLst/>
            </a:prstGeom>
            <a:noFill/>
          </p:spPr>
          <p:txBody>
            <a:bodyPr wrap="square" rtlCol="0">
              <a:spAutoFit/>
            </a:bodyPr>
            <a:lstStyle/>
            <a:p>
              <a:r>
                <a:rPr lang="en-US" sz="1200" dirty="0">
                  <a:latin typeface="Roboto Slab bold" pitchFamily="2" charset="0"/>
                  <a:ea typeface="Roboto Slab bold" pitchFamily="2" charset="0"/>
                </a:rPr>
                <a:t>CONTACT: </a:t>
              </a:r>
            </a:p>
          </p:txBody>
        </p:sp>
        <p:sp>
          <p:nvSpPr>
            <p:cNvPr id="24" name="TextBox 23"/>
            <p:cNvSpPr txBox="1"/>
            <p:nvPr/>
          </p:nvSpPr>
          <p:spPr>
            <a:xfrm>
              <a:off x="3692593" y="8896683"/>
              <a:ext cx="3525737" cy="260008"/>
            </a:xfrm>
            <a:prstGeom prst="rect">
              <a:avLst/>
            </a:prstGeom>
            <a:noFill/>
          </p:spPr>
          <p:txBody>
            <a:bodyPr wrap="square" rtlCol="0">
              <a:spAutoFit/>
            </a:bodyPr>
            <a:lstStyle/>
            <a:p>
              <a:pPr>
                <a:lnSpc>
                  <a:spcPct val="120000"/>
                </a:lnSpc>
              </a:pPr>
              <a:endParaRPr lang="en-US" sz="1000" dirty="0">
                <a:solidFill>
                  <a:schemeClr val="bg1"/>
                </a:solidFill>
                <a:latin typeface="Roboto Slab bold" pitchFamily="2" charset="0"/>
                <a:ea typeface="Roboto Slab bold" pitchFamily="2" charset="0"/>
              </a:endParaRPr>
            </a:p>
          </p:txBody>
        </p:sp>
      </p:grpSp>
      <p:grpSp>
        <p:nvGrpSpPr>
          <p:cNvPr id="4" name="Group 3"/>
          <p:cNvGrpSpPr/>
          <p:nvPr/>
        </p:nvGrpSpPr>
        <p:grpSpPr>
          <a:xfrm>
            <a:off x="301354" y="1255466"/>
            <a:ext cx="7071756" cy="7465247"/>
            <a:chOff x="301354" y="1255466"/>
            <a:chExt cx="7071756" cy="7465247"/>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1968" y="1255466"/>
              <a:ext cx="7071142" cy="3660321"/>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354" y="5005692"/>
              <a:ext cx="7071756" cy="3715021"/>
            </a:xfrm>
            <a:prstGeom prst="rect">
              <a:avLst/>
            </a:prstGeom>
          </p:spPr>
        </p:pic>
      </p:grpSp>
      <p:grpSp>
        <p:nvGrpSpPr>
          <p:cNvPr id="28" name="Group 27"/>
          <p:cNvGrpSpPr/>
          <p:nvPr/>
        </p:nvGrpSpPr>
        <p:grpSpPr>
          <a:xfrm>
            <a:off x="-13607" y="-27238"/>
            <a:ext cx="7772400" cy="1167386"/>
            <a:chOff x="0" y="-35401"/>
            <a:chExt cx="7797800" cy="1167386"/>
          </a:xfrm>
        </p:grpSpPr>
        <p:sp>
          <p:nvSpPr>
            <p:cNvPr id="29" name="Rectangle 28"/>
            <p:cNvSpPr/>
            <p:nvPr/>
          </p:nvSpPr>
          <p:spPr>
            <a:xfrm>
              <a:off x="0" y="-13002"/>
              <a:ext cx="7772400" cy="1126586"/>
            </a:xfrm>
            <a:prstGeom prst="rect">
              <a:avLst/>
            </a:prstGeom>
            <a:solidFill>
              <a:srgbClr val="D31F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0" name="TextBox 29"/>
            <p:cNvSpPr txBox="1"/>
            <p:nvPr/>
          </p:nvSpPr>
          <p:spPr>
            <a:xfrm>
              <a:off x="85014" y="53915"/>
              <a:ext cx="5184120" cy="738664"/>
            </a:xfrm>
            <a:prstGeom prst="rect">
              <a:avLst/>
            </a:prstGeom>
            <a:noFill/>
          </p:spPr>
          <p:txBody>
            <a:bodyPr wrap="square" rtlCol="0">
              <a:spAutoFit/>
            </a:bodyPr>
            <a:lstStyle/>
            <a:p>
              <a:r>
                <a:rPr lang="en-US" sz="2100" dirty="0">
                  <a:solidFill>
                    <a:schemeClr val="bg1"/>
                  </a:solidFill>
                  <a:latin typeface="Roboto Slab bold" pitchFamily="2" charset="0"/>
                  <a:ea typeface="Roboto Slab bold" pitchFamily="2" charset="0"/>
                </a:rPr>
                <a:t>North Moore Plaza</a:t>
              </a:r>
            </a:p>
            <a:p>
              <a:endParaRPr lang="en-US" sz="2100" dirty="0">
                <a:solidFill>
                  <a:srgbClr val="FF0000"/>
                </a:solidFill>
                <a:highlight>
                  <a:srgbClr val="FFFF00"/>
                </a:highlight>
                <a:latin typeface="Roboto Slab bold" pitchFamily="2" charset="0"/>
                <a:ea typeface="Roboto Slab bold" pitchFamily="2" charset="0"/>
              </a:endParaRPr>
            </a:p>
          </p:txBody>
        </p:sp>
        <p:sp>
          <p:nvSpPr>
            <p:cNvPr id="31" name="TextBox 30"/>
            <p:cNvSpPr txBox="1"/>
            <p:nvPr/>
          </p:nvSpPr>
          <p:spPr>
            <a:xfrm>
              <a:off x="179167" y="760826"/>
              <a:ext cx="2349501" cy="323165"/>
            </a:xfrm>
            <a:prstGeom prst="rect">
              <a:avLst/>
            </a:prstGeom>
            <a:noFill/>
          </p:spPr>
          <p:txBody>
            <a:bodyPr wrap="square" rtlCol="0">
              <a:spAutoFit/>
            </a:bodyPr>
            <a:lstStyle/>
            <a:p>
              <a:r>
                <a:rPr lang="en-US" sz="1500" i="1" dirty="0">
                  <a:solidFill>
                    <a:schemeClr val="bg1"/>
                  </a:solidFill>
                  <a:latin typeface="Roboto Slab bold" pitchFamily="2" charset="0"/>
                  <a:ea typeface="Roboto Slab bold" pitchFamily="2" charset="0"/>
                </a:rPr>
                <a:t>Aerial Map</a:t>
              </a: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5364" y="-35401"/>
              <a:ext cx="1932436" cy="1167386"/>
            </a:xfrm>
            <a:prstGeom prst="rect">
              <a:avLst/>
            </a:prstGeom>
          </p:spPr>
        </p:pic>
      </p:grpSp>
      <p:pic>
        <p:nvPicPr>
          <p:cNvPr id="7" name="Picture 6"/>
          <p:cNvPicPr>
            <a:picLocks noChangeAspect="1"/>
          </p:cNvPicPr>
          <p:nvPr/>
        </p:nvPicPr>
        <p:blipFill rotWithShape="1">
          <a:blip r:embed="rId5"/>
          <a:srcRect l="8117" t="13601" r="7250" b="7440"/>
          <a:stretch/>
        </p:blipFill>
        <p:spPr>
          <a:xfrm>
            <a:off x="0" y="5005691"/>
            <a:ext cx="7772400" cy="3781294"/>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1113584"/>
            <a:ext cx="7772400" cy="3873705"/>
          </a:xfrm>
          <a:prstGeom prst="rect">
            <a:avLst/>
          </a:prstGeom>
        </p:spPr>
      </p:pic>
      <p:sp>
        <p:nvSpPr>
          <p:cNvPr id="9" name="6-Point Star 8"/>
          <p:cNvSpPr/>
          <p:nvPr/>
        </p:nvSpPr>
        <p:spPr>
          <a:xfrm>
            <a:off x="3282420" y="6973491"/>
            <a:ext cx="586826" cy="533400"/>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85588" y="9131141"/>
            <a:ext cx="1460205" cy="931746"/>
          </a:xfrm>
          <a:prstGeom prst="rect">
            <a:avLst/>
          </a:prstGeom>
        </p:spPr>
      </p:pic>
      <p:pic>
        <p:nvPicPr>
          <p:cNvPr id="36" name="Picture 3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67317" y="76998"/>
            <a:ext cx="1550852" cy="931746"/>
          </a:xfrm>
          <a:prstGeom prst="rect">
            <a:avLst/>
          </a:prstGeom>
        </p:spPr>
      </p:pic>
      <p:pic>
        <p:nvPicPr>
          <p:cNvPr id="6" name="Picture 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257" y="4992340"/>
            <a:ext cx="7814913" cy="3925552"/>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269415" y="3396184"/>
            <a:ext cx="365302" cy="483804"/>
          </a:xfrm>
          <a:prstGeom prst="rect">
            <a:avLst/>
          </a:prstGeom>
        </p:spPr>
      </p:pic>
      <p:sp>
        <p:nvSpPr>
          <p:cNvPr id="5" name="Star: 5 Points 4">
            <a:extLst>
              <a:ext uri="{FF2B5EF4-FFF2-40B4-BE49-F238E27FC236}">
                <a16:creationId xmlns:a16="http://schemas.microsoft.com/office/drawing/2014/main" id="{42B2596F-6C2C-428E-9D69-E0434A0EC7EC}"/>
              </a:ext>
            </a:extLst>
          </p:cNvPr>
          <p:cNvSpPr/>
          <p:nvPr/>
        </p:nvSpPr>
        <p:spPr>
          <a:xfrm>
            <a:off x="3116580" y="6308987"/>
            <a:ext cx="769620" cy="525579"/>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C43B4B1-CF19-4CA1-B32F-795533A67960}"/>
              </a:ext>
            </a:extLst>
          </p:cNvPr>
          <p:cNvSpPr/>
          <p:nvPr/>
        </p:nvSpPr>
        <p:spPr>
          <a:xfrm>
            <a:off x="3116580" y="6202680"/>
            <a:ext cx="861060" cy="602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tar: 5 Points 11">
            <a:extLst>
              <a:ext uri="{FF2B5EF4-FFF2-40B4-BE49-F238E27FC236}">
                <a16:creationId xmlns:a16="http://schemas.microsoft.com/office/drawing/2014/main" id="{BE778BAD-67D5-4CDE-836F-3F5C319AE02F}"/>
              </a:ext>
            </a:extLst>
          </p:cNvPr>
          <p:cNvSpPr/>
          <p:nvPr/>
        </p:nvSpPr>
        <p:spPr>
          <a:xfrm>
            <a:off x="6383257" y="5623901"/>
            <a:ext cx="558563" cy="504814"/>
          </a:xfrm>
          <a:prstGeom prst="star5">
            <a:avLst>
              <a:gd name="adj" fmla="val 19098"/>
              <a:gd name="hf" fmla="val 105146"/>
              <a:gd name="vf" fmla="val 110557"/>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3" name="TextBox 12">
            <a:extLst>
              <a:ext uri="{FF2B5EF4-FFF2-40B4-BE49-F238E27FC236}">
                <a16:creationId xmlns:a16="http://schemas.microsoft.com/office/drawing/2014/main" id="{4225C255-D3A4-40B5-8486-F88284841E18}"/>
              </a:ext>
            </a:extLst>
          </p:cNvPr>
          <p:cNvSpPr txBox="1"/>
          <p:nvPr/>
        </p:nvSpPr>
        <p:spPr>
          <a:xfrm>
            <a:off x="6362700" y="5705309"/>
            <a:ext cx="693420" cy="401007"/>
          </a:xfrm>
          <a:prstGeom prst="rect">
            <a:avLst/>
          </a:prstGeom>
          <a:noFill/>
        </p:spPr>
        <p:txBody>
          <a:bodyPr wrap="square" rtlCol="0">
            <a:spAutoFit/>
          </a:bodyPr>
          <a:lstStyle/>
          <a:p>
            <a:r>
              <a:rPr lang="en-US" dirty="0"/>
              <a:t>Site</a:t>
            </a:r>
          </a:p>
        </p:txBody>
      </p:sp>
      <p:sp>
        <p:nvSpPr>
          <p:cNvPr id="14" name="TextBox 13">
            <a:extLst>
              <a:ext uri="{FF2B5EF4-FFF2-40B4-BE49-F238E27FC236}">
                <a16:creationId xmlns:a16="http://schemas.microsoft.com/office/drawing/2014/main" id="{D1CF26E4-183C-4707-A60D-B062959E3F07}"/>
              </a:ext>
            </a:extLst>
          </p:cNvPr>
          <p:cNvSpPr txBox="1"/>
          <p:nvPr/>
        </p:nvSpPr>
        <p:spPr>
          <a:xfrm>
            <a:off x="4150810" y="5080009"/>
            <a:ext cx="1108781" cy="401007"/>
          </a:xfrm>
          <a:prstGeom prst="rect">
            <a:avLst/>
          </a:prstGeom>
          <a:noFill/>
        </p:spPr>
        <p:txBody>
          <a:bodyPr wrap="square" rtlCol="0">
            <a:spAutoFit/>
          </a:bodyPr>
          <a:lstStyle/>
          <a:p>
            <a:r>
              <a:rPr lang="en-US" sz="1100" b="1" dirty="0">
                <a:highlight>
                  <a:srgbClr val="00FF00"/>
                </a:highlight>
              </a:rPr>
              <a:t>  Tecumseh Rd</a:t>
            </a:r>
            <a:r>
              <a:rPr lang="en-US" dirty="0">
                <a:highlight>
                  <a:srgbClr val="00FF00"/>
                </a:highlight>
              </a:rPr>
              <a:t>.</a:t>
            </a:r>
          </a:p>
        </p:txBody>
      </p:sp>
      <p:pic>
        <p:nvPicPr>
          <p:cNvPr id="16" name="Picture 15" descr="A picture containing road&#10;&#10;Description automatically generated">
            <a:extLst>
              <a:ext uri="{FF2B5EF4-FFF2-40B4-BE49-F238E27FC236}">
                <a16:creationId xmlns:a16="http://schemas.microsoft.com/office/drawing/2014/main" id="{2807A305-E006-4BF9-BEE5-BF4395492A3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74" y="1091743"/>
            <a:ext cx="7772400" cy="3860367"/>
          </a:xfrm>
          <a:prstGeom prst="rect">
            <a:avLst/>
          </a:prstGeom>
        </p:spPr>
      </p:pic>
      <p:cxnSp>
        <p:nvCxnSpPr>
          <p:cNvPr id="18" name="Straight Connector 17">
            <a:extLst>
              <a:ext uri="{FF2B5EF4-FFF2-40B4-BE49-F238E27FC236}">
                <a16:creationId xmlns:a16="http://schemas.microsoft.com/office/drawing/2014/main" id="{5156C2D6-54C2-494C-81BE-D0CC264C293F}"/>
              </a:ext>
            </a:extLst>
          </p:cNvPr>
          <p:cNvCxnSpPr/>
          <p:nvPr/>
        </p:nvCxnSpPr>
        <p:spPr>
          <a:xfrm>
            <a:off x="-19102" y="4966391"/>
            <a:ext cx="7818716" cy="0"/>
          </a:xfrm>
          <a:prstGeom prst="line">
            <a:avLst/>
          </a:prstGeom>
          <a:ln w="76200">
            <a:solidFill>
              <a:srgbClr val="FFFF00"/>
            </a:solidFill>
          </a:ln>
        </p:spPr>
        <p:style>
          <a:lnRef idx="1">
            <a:schemeClr val="accent1"/>
          </a:lnRef>
          <a:fillRef idx="0">
            <a:schemeClr val="accent1"/>
          </a:fillRef>
          <a:effectRef idx="0">
            <a:schemeClr val="accent1"/>
          </a:effectRef>
          <a:fontRef idx="minor">
            <a:schemeClr val="tx1"/>
          </a:fontRef>
        </p:style>
      </p:cxnSp>
      <p:sp>
        <p:nvSpPr>
          <p:cNvPr id="19" name="Arrow: Down 18">
            <a:extLst>
              <a:ext uri="{FF2B5EF4-FFF2-40B4-BE49-F238E27FC236}">
                <a16:creationId xmlns:a16="http://schemas.microsoft.com/office/drawing/2014/main" id="{A7F4AD29-383D-432D-974B-AF5C6D159B85}"/>
              </a:ext>
            </a:extLst>
          </p:cNvPr>
          <p:cNvSpPr/>
          <p:nvPr/>
        </p:nvSpPr>
        <p:spPr>
          <a:xfrm>
            <a:off x="5090160" y="3299460"/>
            <a:ext cx="365302" cy="365760"/>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47327301-D1ED-4D6A-BE10-03B2CCC62200}"/>
              </a:ext>
            </a:extLst>
          </p:cNvPr>
          <p:cNvSpPr txBox="1"/>
          <p:nvPr/>
        </p:nvSpPr>
        <p:spPr>
          <a:xfrm>
            <a:off x="1889760" y="2481394"/>
            <a:ext cx="4023360" cy="720005"/>
          </a:xfrm>
          <a:prstGeom prst="rect">
            <a:avLst/>
          </a:prstGeom>
          <a:noFill/>
        </p:spPr>
        <p:txBody>
          <a:bodyPr wrap="square">
            <a:spAutoFit/>
          </a:bodyPr>
          <a:lstStyle/>
          <a:p>
            <a:pPr>
              <a:lnSpc>
                <a:spcPct val="120000"/>
              </a:lnSpc>
            </a:pPr>
            <a:endParaRPr lang="en-US" sz="2400" dirty="0">
              <a:solidFill>
                <a:schemeClr val="bg1"/>
              </a:solidFill>
              <a:latin typeface="Roboto Slab" pitchFamily="2" charset="0"/>
              <a:ea typeface="Roboto Slab" pitchFamily="2" charset="0"/>
            </a:endParaRPr>
          </a:p>
          <a:p>
            <a:pPr>
              <a:lnSpc>
                <a:spcPct val="120000"/>
              </a:lnSpc>
            </a:pPr>
            <a:endParaRPr lang="en-US" sz="1100" dirty="0">
              <a:solidFill>
                <a:schemeClr val="bg1"/>
              </a:solidFill>
              <a:latin typeface="Roboto Slab bold" pitchFamily="2" charset="0"/>
              <a:ea typeface="Roboto Slab bold" pitchFamily="2" charset="0"/>
            </a:endParaRPr>
          </a:p>
        </p:txBody>
      </p:sp>
      <p:sp>
        <p:nvSpPr>
          <p:cNvPr id="37" name="TextBox 36">
            <a:extLst>
              <a:ext uri="{FF2B5EF4-FFF2-40B4-BE49-F238E27FC236}">
                <a16:creationId xmlns:a16="http://schemas.microsoft.com/office/drawing/2014/main" id="{3243D0FB-CD5E-4EDE-BC20-C92B8C479019}"/>
              </a:ext>
            </a:extLst>
          </p:cNvPr>
          <p:cNvSpPr txBox="1"/>
          <p:nvPr/>
        </p:nvSpPr>
        <p:spPr>
          <a:xfrm>
            <a:off x="4086887" y="8948998"/>
            <a:ext cx="3712728" cy="1384803"/>
          </a:xfrm>
          <a:prstGeom prst="rect">
            <a:avLst/>
          </a:prstGeom>
          <a:noFill/>
        </p:spPr>
        <p:txBody>
          <a:bodyPr wrap="square">
            <a:spAutoFit/>
          </a:bodyPr>
          <a:lstStyle/>
          <a:p>
            <a:pPr>
              <a:lnSpc>
                <a:spcPct val="120000"/>
              </a:lnSpc>
            </a:pPr>
            <a:r>
              <a:rPr lang="en-US" sz="1000" dirty="0">
                <a:solidFill>
                  <a:schemeClr val="bg1"/>
                </a:solidFill>
                <a:latin typeface="Roboto Slab" pitchFamily="2" charset="0"/>
                <a:ea typeface="Roboto Slab" pitchFamily="2" charset="0"/>
              </a:rPr>
              <a:t>Scott </a:t>
            </a:r>
            <a:r>
              <a:rPr lang="en-US" sz="1000" dirty="0" err="1">
                <a:solidFill>
                  <a:schemeClr val="bg1"/>
                </a:solidFill>
                <a:latin typeface="Roboto Slab" pitchFamily="2" charset="0"/>
                <a:ea typeface="Roboto Slab" pitchFamily="2" charset="0"/>
              </a:rPr>
              <a:t>Heiple</a:t>
            </a:r>
            <a:r>
              <a:rPr lang="en-US" sz="1000" dirty="0">
                <a:solidFill>
                  <a:schemeClr val="bg1"/>
                </a:solidFill>
                <a:latin typeface="Roboto Slab" pitchFamily="2" charset="0"/>
                <a:ea typeface="Roboto Slab" pitchFamily="2" charset="0"/>
              </a:rPr>
              <a:t>, CCIM  |  Owner – Managing Broker</a:t>
            </a:r>
          </a:p>
          <a:p>
            <a:pPr>
              <a:lnSpc>
                <a:spcPct val="120000"/>
              </a:lnSpc>
            </a:pPr>
            <a:r>
              <a:rPr lang="en-US" sz="1000" dirty="0">
                <a:solidFill>
                  <a:schemeClr val="bg1"/>
                </a:solidFill>
                <a:latin typeface="Roboto Slab" pitchFamily="2" charset="0"/>
                <a:ea typeface="Roboto Slab" pitchFamily="2" charset="0"/>
              </a:rPr>
              <a:t>HCB Commercial  Real Estate Co., LLC</a:t>
            </a:r>
          </a:p>
          <a:p>
            <a:pPr>
              <a:lnSpc>
                <a:spcPct val="120000"/>
              </a:lnSpc>
            </a:pPr>
            <a:r>
              <a:rPr lang="en-US" sz="1000" dirty="0">
                <a:solidFill>
                  <a:schemeClr val="bg1"/>
                </a:solidFill>
                <a:latin typeface="Roboto Slab" pitchFamily="2" charset="0"/>
                <a:ea typeface="Roboto Slab" pitchFamily="2" charset="0"/>
              </a:rPr>
              <a:t>P.O. Box 639 Norman, Oklahoma 73070       </a:t>
            </a:r>
          </a:p>
          <a:p>
            <a:pPr>
              <a:lnSpc>
                <a:spcPct val="120000"/>
              </a:lnSpc>
            </a:pPr>
            <a:r>
              <a:rPr lang="en-US" sz="1000" dirty="0">
                <a:solidFill>
                  <a:schemeClr val="bg1"/>
                </a:solidFill>
                <a:latin typeface="Roboto Slab bold" pitchFamily="2" charset="0"/>
                <a:ea typeface="Roboto Slab bold" pitchFamily="2" charset="0"/>
              </a:rPr>
              <a:t>405.473.7653  (mobile)</a:t>
            </a:r>
          </a:p>
          <a:p>
            <a:pPr>
              <a:lnSpc>
                <a:spcPct val="120000"/>
              </a:lnSpc>
            </a:pPr>
            <a:r>
              <a:rPr lang="en-US" sz="1000" dirty="0">
                <a:solidFill>
                  <a:schemeClr val="bg1"/>
                </a:solidFill>
                <a:latin typeface="Roboto Slab bold" pitchFamily="2" charset="0"/>
                <a:ea typeface="Roboto Slab bold" pitchFamily="2" charset="0"/>
              </a:rPr>
              <a:t>405.447.7124  (fax)</a:t>
            </a:r>
          </a:p>
          <a:p>
            <a:pPr>
              <a:lnSpc>
                <a:spcPct val="120000"/>
              </a:lnSpc>
            </a:pPr>
            <a:r>
              <a:rPr lang="en-US" sz="1000" dirty="0">
                <a:solidFill>
                  <a:schemeClr val="bg1"/>
                </a:solidFill>
                <a:latin typeface="Roboto Slab bold" pitchFamily="2" charset="0"/>
                <a:ea typeface="Roboto Slab bold" pitchFamily="2" charset="0"/>
                <a:hlinkClick r:id="rId11">
                  <a:extLst>
                    <a:ext uri="{A12FA001-AC4F-418D-AE19-62706E023703}">
                      <ahyp:hlinkClr xmlns:ahyp="http://schemas.microsoft.com/office/drawing/2018/hyperlinkcolor" val="tx"/>
                    </a:ext>
                  </a:extLst>
                </a:hlinkClick>
              </a:rPr>
              <a:t>scott.heiple@hcbcommercial.com</a:t>
            </a:r>
            <a:r>
              <a:rPr lang="en-US" sz="1000" dirty="0">
                <a:solidFill>
                  <a:schemeClr val="bg1"/>
                </a:solidFill>
                <a:latin typeface="Roboto Slab bold" pitchFamily="2" charset="0"/>
                <a:ea typeface="Roboto Slab bold" pitchFamily="2" charset="0"/>
              </a:rPr>
              <a:t> (email)</a:t>
            </a:r>
          </a:p>
          <a:p>
            <a:pPr>
              <a:lnSpc>
                <a:spcPct val="120000"/>
              </a:lnSpc>
            </a:pPr>
            <a:r>
              <a:rPr lang="en-US" sz="1100" dirty="0">
                <a:solidFill>
                  <a:schemeClr val="bg1"/>
                </a:solidFill>
                <a:latin typeface="Roboto Slab bold" pitchFamily="2" charset="0"/>
                <a:ea typeface="Roboto Slab bold" pitchFamily="2" charset="0"/>
                <a:hlinkClick r:id="rId12">
                  <a:extLst>
                    <a:ext uri="{A12FA001-AC4F-418D-AE19-62706E023703}">
                      <ahyp:hlinkClr xmlns:ahyp="http://schemas.microsoft.com/office/drawing/2018/hyperlinkcolor" val="tx"/>
                    </a:ext>
                  </a:extLst>
                </a:hlinkClick>
              </a:rPr>
              <a:t>www.hcbcommercial.com</a:t>
            </a:r>
            <a:r>
              <a:rPr lang="en-US" sz="1100" dirty="0">
                <a:solidFill>
                  <a:schemeClr val="bg1"/>
                </a:solidFill>
                <a:latin typeface="Roboto Slab bold" pitchFamily="2" charset="0"/>
                <a:ea typeface="Roboto Slab bold" pitchFamily="2" charset="0"/>
              </a:rPr>
              <a:t> (web)</a:t>
            </a:r>
            <a:endParaRPr lang="en-US" sz="2400" dirty="0">
              <a:solidFill>
                <a:schemeClr val="bg1"/>
              </a:solidFill>
              <a:latin typeface="Roboto Slab bold" pitchFamily="2" charset="0"/>
              <a:ea typeface="Roboto Slab bold" pitchFamily="2" charset="0"/>
            </a:endParaRPr>
          </a:p>
        </p:txBody>
      </p:sp>
      <p:pic>
        <p:nvPicPr>
          <p:cNvPr id="39" name="Picture 38" descr="A picture containing drawing&#10;&#10;Description automatically generated">
            <a:extLst>
              <a:ext uri="{FF2B5EF4-FFF2-40B4-BE49-F238E27FC236}">
                <a16:creationId xmlns:a16="http://schemas.microsoft.com/office/drawing/2014/main" id="{25859220-E17B-4630-A320-F3D21C983CE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59442" y="6417102"/>
            <a:ext cx="525579" cy="525579"/>
          </a:xfrm>
          <a:prstGeom prst="rect">
            <a:avLst/>
          </a:prstGeom>
        </p:spPr>
      </p:pic>
      <p:pic>
        <p:nvPicPr>
          <p:cNvPr id="41" name="Picture 40" descr="A picture containing drawing&#10;&#10;Description automatically generated">
            <a:extLst>
              <a:ext uri="{FF2B5EF4-FFF2-40B4-BE49-F238E27FC236}">
                <a16:creationId xmlns:a16="http://schemas.microsoft.com/office/drawing/2014/main" id="{69FC5A56-EB9B-438F-9EDA-DFD178CD1B5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766736" y="5425740"/>
            <a:ext cx="499298" cy="256782"/>
          </a:xfrm>
          <a:prstGeom prst="rect">
            <a:avLst/>
          </a:prstGeom>
        </p:spPr>
      </p:pic>
      <p:sp>
        <p:nvSpPr>
          <p:cNvPr id="42" name="Rectangle 41">
            <a:extLst>
              <a:ext uri="{FF2B5EF4-FFF2-40B4-BE49-F238E27FC236}">
                <a16:creationId xmlns:a16="http://schemas.microsoft.com/office/drawing/2014/main" id="{6190068F-7985-4CB8-8317-E0C2ED32BCC0}"/>
              </a:ext>
            </a:extLst>
          </p:cNvPr>
          <p:cNvSpPr/>
          <p:nvPr/>
        </p:nvSpPr>
        <p:spPr>
          <a:xfrm>
            <a:off x="6750732" y="5425740"/>
            <a:ext cx="558564" cy="27589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descr="A picture containing drawing&#10;&#10;Description automatically generated">
            <a:extLst>
              <a:ext uri="{FF2B5EF4-FFF2-40B4-BE49-F238E27FC236}">
                <a16:creationId xmlns:a16="http://schemas.microsoft.com/office/drawing/2014/main" id="{C6064230-56B5-427D-86A7-DE3B680140A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5493215" y="5103991"/>
            <a:ext cx="353044" cy="176522"/>
          </a:xfrm>
          <a:prstGeom prst="rect">
            <a:avLst/>
          </a:prstGeom>
        </p:spPr>
      </p:pic>
      <p:sp>
        <p:nvSpPr>
          <p:cNvPr id="15" name="Star: 6 Points 14">
            <a:extLst>
              <a:ext uri="{FF2B5EF4-FFF2-40B4-BE49-F238E27FC236}">
                <a16:creationId xmlns:a16="http://schemas.microsoft.com/office/drawing/2014/main" id="{022B763A-568D-4694-8E09-7D5D41FE973F}"/>
              </a:ext>
            </a:extLst>
          </p:cNvPr>
          <p:cNvSpPr/>
          <p:nvPr/>
        </p:nvSpPr>
        <p:spPr>
          <a:xfrm>
            <a:off x="6362001" y="5641497"/>
            <a:ext cx="558564" cy="602599"/>
          </a:xfrm>
          <a:prstGeom prst="star6">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site</a:t>
            </a:r>
          </a:p>
        </p:txBody>
      </p:sp>
      <p:sp>
        <p:nvSpPr>
          <p:cNvPr id="17" name="TextBox 16">
            <a:extLst>
              <a:ext uri="{FF2B5EF4-FFF2-40B4-BE49-F238E27FC236}">
                <a16:creationId xmlns:a16="http://schemas.microsoft.com/office/drawing/2014/main" id="{62279675-55CE-4DDE-9506-67C1FE33FE15}"/>
              </a:ext>
            </a:extLst>
          </p:cNvPr>
          <p:cNvSpPr txBox="1"/>
          <p:nvPr/>
        </p:nvSpPr>
        <p:spPr>
          <a:xfrm>
            <a:off x="6362001" y="5738445"/>
            <a:ext cx="574644" cy="401007"/>
          </a:xfrm>
          <a:prstGeom prst="rect">
            <a:avLst/>
          </a:prstGeom>
          <a:noFill/>
        </p:spPr>
        <p:txBody>
          <a:bodyPr wrap="none" rtlCol="0">
            <a:spAutoFit/>
          </a:bodyPr>
          <a:lstStyle/>
          <a:p>
            <a:r>
              <a:rPr lang="en-US" dirty="0"/>
              <a:t>Site</a:t>
            </a:r>
          </a:p>
        </p:txBody>
      </p:sp>
      <p:pic>
        <p:nvPicPr>
          <p:cNvPr id="33" name="Picture 32" descr="Map&#10;&#10;Description automatically generated">
            <a:extLst>
              <a:ext uri="{FF2B5EF4-FFF2-40B4-BE49-F238E27FC236}">
                <a16:creationId xmlns:a16="http://schemas.microsoft.com/office/drawing/2014/main" id="{B3628448-AB11-4A94-8CFF-92C199E0711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1072556"/>
            <a:ext cx="7755446" cy="3853512"/>
          </a:xfrm>
          <a:prstGeom prst="rect">
            <a:avLst/>
          </a:prstGeom>
        </p:spPr>
      </p:pic>
      <p:sp>
        <p:nvSpPr>
          <p:cNvPr id="38" name="Star: 6 Points 37">
            <a:extLst>
              <a:ext uri="{FF2B5EF4-FFF2-40B4-BE49-F238E27FC236}">
                <a16:creationId xmlns:a16="http://schemas.microsoft.com/office/drawing/2014/main" id="{11969292-1EF5-45C4-A481-1CBEBCCC46C2}"/>
              </a:ext>
            </a:extLst>
          </p:cNvPr>
          <p:cNvSpPr/>
          <p:nvPr/>
        </p:nvSpPr>
        <p:spPr>
          <a:xfrm>
            <a:off x="2392967" y="2607733"/>
            <a:ext cx="655033" cy="458186"/>
          </a:xfrm>
          <a:prstGeom prst="star6">
            <a:avLst/>
          </a:prstGeom>
          <a:solidFill>
            <a:srgbClr val="FFFF00"/>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Site</a:t>
            </a:r>
          </a:p>
        </p:txBody>
      </p:sp>
      <p:graphicFrame>
        <p:nvGraphicFramePr>
          <p:cNvPr id="46" name="Object 45">
            <a:extLst>
              <a:ext uri="{FF2B5EF4-FFF2-40B4-BE49-F238E27FC236}">
                <a16:creationId xmlns:a16="http://schemas.microsoft.com/office/drawing/2014/main" id="{8C1844CA-A0D6-4754-8CC5-3FB16D588BF5}"/>
              </a:ext>
            </a:extLst>
          </p:cNvPr>
          <p:cNvGraphicFramePr>
            <a:graphicFrameLocks noChangeAspect="1"/>
          </p:cNvGraphicFramePr>
          <p:nvPr>
            <p:extLst>
              <p:ext uri="{D42A27DB-BD31-4B8C-83A1-F6EECF244321}">
                <p14:modId xmlns:p14="http://schemas.microsoft.com/office/powerpoint/2010/main" val="3444488521"/>
              </p:ext>
            </p:extLst>
          </p:nvPr>
        </p:nvGraphicFramePr>
        <p:xfrm>
          <a:off x="-349738" y="4850066"/>
          <a:ext cx="8118764" cy="4084023"/>
        </p:xfrm>
        <a:graphic>
          <a:graphicData uri="http://schemas.openxmlformats.org/presentationml/2006/ole">
            <mc:AlternateContent xmlns:mc="http://schemas.openxmlformats.org/markup-compatibility/2006">
              <mc:Choice xmlns:v="urn:schemas-microsoft-com:vml" Requires="v">
                <p:oleObj name="Document" r:id="rId16" imgW="6229092" imgH="4935407" progId="Word.Document.12">
                  <p:embed/>
                </p:oleObj>
              </mc:Choice>
              <mc:Fallback>
                <p:oleObj name="Document" r:id="rId16" imgW="6229092" imgH="4935407" progId="Word.Document.12">
                  <p:embed/>
                  <p:pic>
                    <p:nvPicPr>
                      <p:cNvPr id="46" name="Object 45">
                        <a:extLst>
                          <a:ext uri="{FF2B5EF4-FFF2-40B4-BE49-F238E27FC236}">
                            <a16:creationId xmlns:a16="http://schemas.microsoft.com/office/drawing/2014/main" id="{8C1844CA-A0D6-4754-8CC5-3FB16D588BF5}"/>
                          </a:ext>
                        </a:extLst>
                      </p:cNvPr>
                      <p:cNvPicPr/>
                      <p:nvPr/>
                    </p:nvPicPr>
                    <p:blipFill>
                      <a:blip r:embed="rId17"/>
                      <a:stretch>
                        <a:fillRect/>
                      </a:stretch>
                    </p:blipFill>
                    <p:spPr>
                      <a:xfrm>
                        <a:off x="-349738" y="4850066"/>
                        <a:ext cx="8118764" cy="4084023"/>
                      </a:xfrm>
                      <a:prstGeom prst="rect">
                        <a:avLst/>
                      </a:prstGeom>
                    </p:spPr>
                  </p:pic>
                </p:oleObj>
              </mc:Fallback>
            </mc:AlternateContent>
          </a:graphicData>
        </a:graphic>
      </p:graphicFrame>
      <p:sp>
        <p:nvSpPr>
          <p:cNvPr id="47" name="TextBox 46">
            <a:extLst>
              <a:ext uri="{FF2B5EF4-FFF2-40B4-BE49-F238E27FC236}">
                <a16:creationId xmlns:a16="http://schemas.microsoft.com/office/drawing/2014/main" id="{E478BF04-E2B3-49E9-AF90-AEE25F3D9FEB}"/>
              </a:ext>
            </a:extLst>
          </p:cNvPr>
          <p:cNvSpPr txBox="1"/>
          <p:nvPr/>
        </p:nvSpPr>
        <p:spPr>
          <a:xfrm>
            <a:off x="5511332" y="7643822"/>
            <a:ext cx="1625317" cy="401007"/>
          </a:xfrm>
          <a:prstGeom prst="rect">
            <a:avLst/>
          </a:prstGeom>
          <a:noFill/>
        </p:spPr>
        <p:txBody>
          <a:bodyPr wrap="none" rtlCol="0">
            <a:spAutoFit/>
          </a:bodyPr>
          <a:lstStyle/>
          <a:p>
            <a:r>
              <a:rPr lang="en-US" dirty="0"/>
              <a:t>Tecumseh Rd.</a:t>
            </a:r>
          </a:p>
        </p:txBody>
      </p:sp>
      <p:sp>
        <p:nvSpPr>
          <p:cNvPr id="51" name="TextBox 50">
            <a:extLst>
              <a:ext uri="{FF2B5EF4-FFF2-40B4-BE49-F238E27FC236}">
                <a16:creationId xmlns:a16="http://schemas.microsoft.com/office/drawing/2014/main" id="{2EAF66BC-5715-449D-B951-38C4244B3260}"/>
              </a:ext>
            </a:extLst>
          </p:cNvPr>
          <p:cNvSpPr txBox="1"/>
          <p:nvPr/>
        </p:nvSpPr>
        <p:spPr>
          <a:xfrm>
            <a:off x="4648402" y="5418217"/>
            <a:ext cx="1413720" cy="401007"/>
          </a:xfrm>
          <a:prstGeom prst="rect">
            <a:avLst/>
          </a:prstGeom>
          <a:noFill/>
        </p:spPr>
        <p:txBody>
          <a:bodyPr wrap="none" rtlCol="0">
            <a:spAutoFit/>
          </a:bodyPr>
          <a:lstStyle/>
          <a:p>
            <a:r>
              <a:rPr lang="en-US" dirty="0"/>
              <a:t>Franklin Rd.</a:t>
            </a:r>
          </a:p>
        </p:txBody>
      </p:sp>
      <p:sp>
        <p:nvSpPr>
          <p:cNvPr id="52" name="Star: 6 Points 51">
            <a:extLst>
              <a:ext uri="{FF2B5EF4-FFF2-40B4-BE49-F238E27FC236}">
                <a16:creationId xmlns:a16="http://schemas.microsoft.com/office/drawing/2014/main" id="{779B03FF-2D69-4C94-9A9D-7177CC3304AF}"/>
              </a:ext>
            </a:extLst>
          </p:cNvPr>
          <p:cNvSpPr/>
          <p:nvPr/>
        </p:nvSpPr>
        <p:spPr>
          <a:xfrm>
            <a:off x="1793900" y="6193466"/>
            <a:ext cx="651924" cy="487503"/>
          </a:xfrm>
          <a:prstGeom prst="star6">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rPr>
              <a:t>Site</a:t>
            </a:r>
          </a:p>
        </p:txBody>
      </p:sp>
      <p:sp>
        <p:nvSpPr>
          <p:cNvPr id="53" name="TextBox 52">
            <a:extLst>
              <a:ext uri="{FF2B5EF4-FFF2-40B4-BE49-F238E27FC236}">
                <a16:creationId xmlns:a16="http://schemas.microsoft.com/office/drawing/2014/main" id="{19068B03-71F7-4094-8694-86CBD7925C46}"/>
              </a:ext>
            </a:extLst>
          </p:cNvPr>
          <p:cNvSpPr txBox="1"/>
          <p:nvPr/>
        </p:nvSpPr>
        <p:spPr>
          <a:xfrm>
            <a:off x="301354" y="5481016"/>
            <a:ext cx="414926" cy="401007"/>
          </a:xfrm>
          <a:prstGeom prst="rect">
            <a:avLst/>
          </a:prstGeom>
          <a:noFill/>
        </p:spPr>
        <p:txBody>
          <a:bodyPr wrap="square" rtlCol="0">
            <a:spAutoFit/>
          </a:bodyPr>
          <a:lstStyle/>
          <a:p>
            <a:r>
              <a:rPr lang="en-US" dirty="0">
                <a:solidFill>
                  <a:srgbClr val="FF0000"/>
                </a:solidFill>
              </a:rPr>
              <a:t> N</a:t>
            </a:r>
          </a:p>
        </p:txBody>
      </p:sp>
      <p:sp>
        <p:nvSpPr>
          <p:cNvPr id="56" name="Arrow: Up 55">
            <a:extLst>
              <a:ext uri="{FF2B5EF4-FFF2-40B4-BE49-F238E27FC236}">
                <a16:creationId xmlns:a16="http://schemas.microsoft.com/office/drawing/2014/main" id="{0CD8356F-A4B0-4943-9D88-55C11208F0FD}"/>
              </a:ext>
            </a:extLst>
          </p:cNvPr>
          <p:cNvSpPr/>
          <p:nvPr/>
        </p:nvSpPr>
        <p:spPr>
          <a:xfrm>
            <a:off x="280098" y="5822975"/>
            <a:ext cx="484632" cy="97840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C127EAD3-0175-4111-983C-4D95A1B5E70A}"/>
              </a:ext>
            </a:extLst>
          </p:cNvPr>
          <p:cNvSpPr txBox="1"/>
          <p:nvPr/>
        </p:nvSpPr>
        <p:spPr>
          <a:xfrm>
            <a:off x="2502711" y="6458482"/>
            <a:ext cx="884216" cy="276999"/>
          </a:xfrm>
          <a:prstGeom prst="rect">
            <a:avLst/>
          </a:prstGeom>
          <a:noFill/>
        </p:spPr>
        <p:txBody>
          <a:bodyPr wrap="none" rtlCol="0">
            <a:spAutoFit/>
          </a:bodyPr>
          <a:lstStyle/>
          <a:p>
            <a:r>
              <a:rPr lang="en-US" sz="1200" dirty="0"/>
              <a:t>Venture Dr.</a:t>
            </a:r>
          </a:p>
        </p:txBody>
      </p:sp>
      <p:sp>
        <p:nvSpPr>
          <p:cNvPr id="58" name="Rectangle 57">
            <a:extLst>
              <a:ext uri="{FF2B5EF4-FFF2-40B4-BE49-F238E27FC236}">
                <a16:creationId xmlns:a16="http://schemas.microsoft.com/office/drawing/2014/main" id="{239BB0F6-4E8A-48DA-9D1D-CBACD46742A6}"/>
              </a:ext>
            </a:extLst>
          </p:cNvPr>
          <p:cNvSpPr/>
          <p:nvPr/>
        </p:nvSpPr>
        <p:spPr>
          <a:xfrm>
            <a:off x="2415403" y="6672587"/>
            <a:ext cx="1219473" cy="12337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59">
            <a:extLst>
              <a:ext uri="{FF2B5EF4-FFF2-40B4-BE49-F238E27FC236}">
                <a16:creationId xmlns:a16="http://schemas.microsoft.com/office/drawing/2014/main" id="{D06B405C-B2E8-4E2E-9659-0D0BD8F40CA7}"/>
              </a:ext>
            </a:extLst>
          </p:cNvPr>
          <p:cNvSpPr/>
          <p:nvPr/>
        </p:nvSpPr>
        <p:spPr>
          <a:xfrm rot="5400000" flipV="1">
            <a:off x="1750961" y="7127832"/>
            <a:ext cx="1180327" cy="1561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Box 61">
            <a:extLst>
              <a:ext uri="{FF2B5EF4-FFF2-40B4-BE49-F238E27FC236}">
                <a16:creationId xmlns:a16="http://schemas.microsoft.com/office/drawing/2014/main" id="{9E2CB57B-783D-4051-AAF8-B6B6AFB945A3}"/>
              </a:ext>
            </a:extLst>
          </p:cNvPr>
          <p:cNvSpPr txBox="1"/>
          <p:nvPr/>
        </p:nvSpPr>
        <p:spPr>
          <a:xfrm rot="16200000">
            <a:off x="1853693" y="6902102"/>
            <a:ext cx="978407" cy="215444"/>
          </a:xfrm>
          <a:prstGeom prst="rect">
            <a:avLst/>
          </a:prstGeom>
          <a:noFill/>
        </p:spPr>
        <p:txBody>
          <a:bodyPr wrap="square" rtlCol="0">
            <a:spAutoFit/>
          </a:bodyPr>
          <a:lstStyle/>
          <a:p>
            <a:r>
              <a:rPr lang="en-US" sz="800" dirty="0"/>
              <a:t>28</a:t>
            </a:r>
            <a:r>
              <a:rPr lang="en-US" sz="800" baseline="30000" dirty="0"/>
              <a:t>th</a:t>
            </a:r>
            <a:r>
              <a:rPr lang="en-US" sz="800" dirty="0"/>
              <a:t> Ave. NW</a:t>
            </a:r>
          </a:p>
        </p:txBody>
      </p:sp>
      <p:pic>
        <p:nvPicPr>
          <p:cNvPr id="64" name="Picture 63" descr="Logo&#10;&#10;Description automatically generated">
            <a:extLst>
              <a:ext uri="{FF2B5EF4-FFF2-40B4-BE49-F238E27FC236}">
                <a16:creationId xmlns:a16="http://schemas.microsoft.com/office/drawing/2014/main" id="{8BCA3549-9111-4A0A-951E-63311DA50F5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903648" y="7537951"/>
            <a:ext cx="604309" cy="302155"/>
          </a:xfrm>
          <a:prstGeom prst="rect">
            <a:avLst/>
          </a:prstGeom>
        </p:spPr>
      </p:pic>
      <p:sp>
        <p:nvSpPr>
          <p:cNvPr id="66" name="Oval 65">
            <a:extLst>
              <a:ext uri="{FF2B5EF4-FFF2-40B4-BE49-F238E27FC236}">
                <a16:creationId xmlns:a16="http://schemas.microsoft.com/office/drawing/2014/main" id="{BDE09F1C-73D2-4D9D-9BA3-FA9277CE15A6}"/>
              </a:ext>
            </a:extLst>
          </p:cNvPr>
          <p:cNvSpPr/>
          <p:nvPr/>
        </p:nvSpPr>
        <p:spPr>
          <a:xfrm>
            <a:off x="5158690" y="7905210"/>
            <a:ext cx="393142" cy="17961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Oval 67">
            <a:extLst>
              <a:ext uri="{FF2B5EF4-FFF2-40B4-BE49-F238E27FC236}">
                <a16:creationId xmlns:a16="http://schemas.microsoft.com/office/drawing/2014/main" id="{1FF7E965-325D-42F4-A339-E0EEAB5ACDA3}"/>
              </a:ext>
            </a:extLst>
          </p:cNvPr>
          <p:cNvSpPr/>
          <p:nvPr/>
        </p:nvSpPr>
        <p:spPr>
          <a:xfrm>
            <a:off x="7010277" y="7892858"/>
            <a:ext cx="393142" cy="191963"/>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0" name="Straight Connector 69">
            <a:extLst>
              <a:ext uri="{FF2B5EF4-FFF2-40B4-BE49-F238E27FC236}">
                <a16:creationId xmlns:a16="http://schemas.microsoft.com/office/drawing/2014/main" id="{BCBF899D-F3A4-471E-9DCD-077EF25CE4EA}"/>
              </a:ext>
            </a:extLst>
          </p:cNvPr>
          <p:cNvCxnSpPr/>
          <p:nvPr/>
        </p:nvCxnSpPr>
        <p:spPr>
          <a:xfrm>
            <a:off x="4150810" y="5738445"/>
            <a:ext cx="3596273" cy="1011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904EF18-4ADB-4456-8F02-879E8EBE26D1}"/>
              </a:ext>
            </a:extLst>
          </p:cNvPr>
          <p:cNvCxnSpPr>
            <a:cxnSpLocks/>
          </p:cNvCxnSpPr>
          <p:nvPr/>
        </p:nvCxnSpPr>
        <p:spPr>
          <a:xfrm flipV="1">
            <a:off x="3049730" y="5733402"/>
            <a:ext cx="1095905" cy="228812"/>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A713B23A-97EC-42DB-8606-188973557B88}"/>
              </a:ext>
            </a:extLst>
          </p:cNvPr>
          <p:cNvCxnSpPr>
            <a:cxnSpLocks/>
          </p:cNvCxnSpPr>
          <p:nvPr/>
        </p:nvCxnSpPr>
        <p:spPr>
          <a:xfrm>
            <a:off x="4122231" y="5725972"/>
            <a:ext cx="3613311" cy="14860"/>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5E23C853-DB9E-4FD3-9FD4-BFF83C2AE348}"/>
              </a:ext>
            </a:extLst>
          </p:cNvPr>
          <p:cNvSpPr txBox="1"/>
          <p:nvPr/>
        </p:nvSpPr>
        <p:spPr>
          <a:xfrm>
            <a:off x="1834322" y="7456419"/>
            <a:ext cx="400006" cy="338554"/>
          </a:xfrm>
          <a:prstGeom prst="rect">
            <a:avLst/>
          </a:prstGeom>
          <a:solidFill>
            <a:srgbClr val="FF0000"/>
          </a:solidFill>
        </p:spPr>
        <p:txBody>
          <a:bodyPr wrap="square" rtlCol="0">
            <a:spAutoFit/>
          </a:bodyPr>
          <a:lstStyle/>
          <a:p>
            <a:r>
              <a:rPr lang="en-US" sz="800" dirty="0"/>
              <a:t>  OU</a:t>
            </a:r>
          </a:p>
          <a:p>
            <a:r>
              <a:rPr lang="en-US" sz="800" dirty="0"/>
              <a:t>Book</a:t>
            </a:r>
          </a:p>
        </p:txBody>
      </p:sp>
      <p:sp>
        <p:nvSpPr>
          <p:cNvPr id="49" name="TextBox 48">
            <a:extLst>
              <a:ext uri="{FF2B5EF4-FFF2-40B4-BE49-F238E27FC236}">
                <a16:creationId xmlns:a16="http://schemas.microsoft.com/office/drawing/2014/main" id="{C2DE7C0D-1329-E8B4-B222-E66B3EF10AF1}"/>
              </a:ext>
            </a:extLst>
          </p:cNvPr>
          <p:cNvSpPr txBox="1"/>
          <p:nvPr/>
        </p:nvSpPr>
        <p:spPr>
          <a:xfrm rot="21262169">
            <a:off x="1853944" y="6283083"/>
            <a:ext cx="1102418" cy="401007"/>
          </a:xfrm>
          <a:prstGeom prst="rect">
            <a:avLst/>
          </a:prstGeom>
          <a:noFill/>
        </p:spPr>
        <p:txBody>
          <a:bodyPr wrap="none" rtlCol="0">
            <a:spAutoFit/>
          </a:bodyPr>
          <a:lstStyle/>
          <a:p>
            <a:r>
              <a:rPr lang="en-US" dirty="0"/>
              <a:t>NW 23</a:t>
            </a:r>
            <a:r>
              <a:rPr lang="en-US" baseline="30000" dirty="0"/>
              <a:t>rd</a:t>
            </a:r>
            <a:r>
              <a:rPr lang="en-US" dirty="0"/>
              <a:t> </a:t>
            </a:r>
          </a:p>
        </p:txBody>
      </p:sp>
      <p:sp>
        <p:nvSpPr>
          <p:cNvPr id="50" name="TextBox 49">
            <a:extLst>
              <a:ext uri="{FF2B5EF4-FFF2-40B4-BE49-F238E27FC236}">
                <a16:creationId xmlns:a16="http://schemas.microsoft.com/office/drawing/2014/main" id="{FFE8369E-408D-1F92-F83B-F4F0398406A7}"/>
              </a:ext>
            </a:extLst>
          </p:cNvPr>
          <p:cNvSpPr txBox="1"/>
          <p:nvPr/>
        </p:nvSpPr>
        <p:spPr>
          <a:xfrm rot="20415074">
            <a:off x="7008622" y="4261266"/>
            <a:ext cx="348172" cy="2124556"/>
          </a:xfrm>
          <a:prstGeom prst="rect">
            <a:avLst/>
          </a:prstGeom>
          <a:noFill/>
        </p:spPr>
        <p:txBody>
          <a:bodyPr wrap="none" rtlCol="0">
            <a:spAutoFit/>
          </a:bodyPr>
          <a:lstStyle/>
          <a:p>
            <a:r>
              <a:rPr lang="en-US" sz="1400" dirty="0"/>
              <a:t>R</a:t>
            </a:r>
            <a:endParaRPr lang="en-US" sz="1400" b="1" dirty="0"/>
          </a:p>
          <a:p>
            <a:r>
              <a:rPr lang="en-US" sz="1400" b="1" dirty="0"/>
              <a:t>O</a:t>
            </a:r>
          </a:p>
          <a:p>
            <a:r>
              <a:rPr lang="en-US" sz="1400" b="1" dirty="0"/>
              <a:t>C</a:t>
            </a:r>
          </a:p>
          <a:p>
            <a:r>
              <a:rPr lang="en-US" sz="1400" b="1" dirty="0"/>
              <a:t>K</a:t>
            </a:r>
          </a:p>
          <a:p>
            <a:r>
              <a:rPr lang="en-US" sz="1400" b="1" dirty="0"/>
              <a:t>W</a:t>
            </a:r>
          </a:p>
          <a:p>
            <a:r>
              <a:rPr lang="en-US" sz="1400" b="1" dirty="0"/>
              <a:t>E</a:t>
            </a:r>
          </a:p>
          <a:p>
            <a:r>
              <a:rPr lang="en-US" sz="1400" b="1" dirty="0"/>
              <a:t>L</a:t>
            </a:r>
          </a:p>
          <a:p>
            <a:r>
              <a:rPr lang="en-US" sz="1400" b="1" dirty="0"/>
              <a:t>L</a:t>
            </a:r>
          </a:p>
          <a:p>
            <a:endParaRPr lang="en-US" dirty="0"/>
          </a:p>
        </p:txBody>
      </p:sp>
      <p:cxnSp>
        <p:nvCxnSpPr>
          <p:cNvPr id="55" name="Straight Connector 54">
            <a:extLst>
              <a:ext uri="{FF2B5EF4-FFF2-40B4-BE49-F238E27FC236}">
                <a16:creationId xmlns:a16="http://schemas.microsoft.com/office/drawing/2014/main" id="{D9A773E1-B999-97F9-D09C-306B689A6708}"/>
              </a:ext>
            </a:extLst>
          </p:cNvPr>
          <p:cNvCxnSpPr/>
          <p:nvPr/>
        </p:nvCxnSpPr>
        <p:spPr>
          <a:xfrm flipV="1">
            <a:off x="2017495" y="4122749"/>
            <a:ext cx="1088146" cy="12801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ECE01EE-6208-C212-2212-7222567CE87A}"/>
              </a:ext>
            </a:extLst>
          </p:cNvPr>
          <p:cNvCxnSpPr>
            <a:cxnSpLocks/>
          </p:cNvCxnSpPr>
          <p:nvPr/>
        </p:nvCxnSpPr>
        <p:spPr>
          <a:xfrm>
            <a:off x="3113119" y="4135197"/>
            <a:ext cx="87281" cy="1915569"/>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480923E6-5E26-F692-5CB4-DA07008DC417}"/>
              </a:ext>
            </a:extLst>
          </p:cNvPr>
          <p:cNvCxnSpPr>
            <a:cxnSpLocks/>
          </p:cNvCxnSpPr>
          <p:nvPr/>
        </p:nvCxnSpPr>
        <p:spPr>
          <a:xfrm flipV="1">
            <a:off x="1898017" y="6059951"/>
            <a:ext cx="1302383" cy="9356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4CC802B-1970-1946-52FC-A73234C158D0}"/>
              </a:ext>
            </a:extLst>
          </p:cNvPr>
          <p:cNvCxnSpPr>
            <a:cxnSpLocks/>
          </p:cNvCxnSpPr>
          <p:nvPr/>
        </p:nvCxnSpPr>
        <p:spPr>
          <a:xfrm flipV="1">
            <a:off x="1903192" y="4255658"/>
            <a:ext cx="137426" cy="191940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BC9F7459-D926-0006-05B5-F67FFB23558A}"/>
              </a:ext>
            </a:extLst>
          </p:cNvPr>
          <p:cNvSpPr txBox="1"/>
          <p:nvPr/>
        </p:nvSpPr>
        <p:spPr>
          <a:xfrm rot="21270244">
            <a:off x="1973775" y="4514879"/>
            <a:ext cx="1189749" cy="253916"/>
          </a:xfrm>
          <a:prstGeom prst="rect">
            <a:avLst/>
          </a:prstGeom>
          <a:noFill/>
        </p:spPr>
        <p:txBody>
          <a:bodyPr wrap="none" rtlCol="0">
            <a:spAutoFit/>
          </a:bodyPr>
          <a:lstStyle/>
          <a:p>
            <a:r>
              <a:rPr lang="en-US" sz="1050" dirty="0">
                <a:highlight>
                  <a:srgbClr val="FFFF00"/>
                </a:highlight>
              </a:rPr>
              <a:t>Peach Tree Center</a:t>
            </a:r>
          </a:p>
        </p:txBody>
      </p:sp>
      <p:pic>
        <p:nvPicPr>
          <p:cNvPr id="83" name="Picture 82">
            <a:extLst>
              <a:ext uri="{FF2B5EF4-FFF2-40B4-BE49-F238E27FC236}">
                <a16:creationId xmlns:a16="http://schemas.microsoft.com/office/drawing/2014/main" id="{407015D2-DA30-D164-4199-8D5454FCB382}"/>
              </a:ext>
            </a:extLst>
          </p:cNvPr>
          <p:cNvPicPr>
            <a:picLocks noChangeAspect="1"/>
          </p:cNvPicPr>
          <p:nvPr/>
        </p:nvPicPr>
        <p:blipFill>
          <a:blip r:embed="rId18"/>
          <a:stretch>
            <a:fillRect/>
          </a:stretch>
        </p:blipFill>
        <p:spPr>
          <a:xfrm>
            <a:off x="0" y="1072556"/>
            <a:ext cx="7772400" cy="7852601"/>
          </a:xfrm>
          <a:prstGeom prst="rect">
            <a:avLst/>
          </a:prstGeom>
        </p:spPr>
      </p:pic>
      <p:sp>
        <p:nvSpPr>
          <p:cNvPr id="84" name="TextBox 83">
            <a:extLst>
              <a:ext uri="{FF2B5EF4-FFF2-40B4-BE49-F238E27FC236}">
                <a16:creationId xmlns:a16="http://schemas.microsoft.com/office/drawing/2014/main" id="{150F358E-E838-FD71-D1E9-5C509DB1D3DE}"/>
              </a:ext>
            </a:extLst>
          </p:cNvPr>
          <p:cNvSpPr txBox="1"/>
          <p:nvPr/>
        </p:nvSpPr>
        <p:spPr>
          <a:xfrm>
            <a:off x="1459698" y="1095746"/>
            <a:ext cx="933269" cy="401007"/>
          </a:xfrm>
          <a:prstGeom prst="rect">
            <a:avLst/>
          </a:prstGeom>
          <a:noFill/>
        </p:spPr>
        <p:txBody>
          <a:bodyPr wrap="none" rtlCol="0">
            <a:spAutoFit/>
          </a:bodyPr>
          <a:lstStyle/>
          <a:p>
            <a:r>
              <a:rPr lang="en-US" sz="1200" b="1" dirty="0">
                <a:solidFill>
                  <a:schemeClr val="bg1"/>
                </a:solidFill>
              </a:rPr>
              <a:t>NW 27</a:t>
            </a:r>
            <a:r>
              <a:rPr lang="en-US" sz="1200" b="1" baseline="30000" dirty="0">
                <a:solidFill>
                  <a:schemeClr val="bg1"/>
                </a:solidFill>
              </a:rPr>
              <a:t>th</a:t>
            </a:r>
            <a:r>
              <a:rPr lang="en-US" sz="1200" b="1" dirty="0">
                <a:solidFill>
                  <a:schemeClr val="bg1"/>
                </a:solidFill>
              </a:rPr>
              <a:t> St</a:t>
            </a:r>
            <a:r>
              <a:rPr lang="en-US" dirty="0">
                <a:solidFill>
                  <a:schemeClr val="bg1"/>
                </a:solidFill>
              </a:rPr>
              <a:t>.</a:t>
            </a:r>
          </a:p>
        </p:txBody>
      </p:sp>
      <p:sp>
        <p:nvSpPr>
          <p:cNvPr id="85" name="TextBox 84">
            <a:extLst>
              <a:ext uri="{FF2B5EF4-FFF2-40B4-BE49-F238E27FC236}">
                <a16:creationId xmlns:a16="http://schemas.microsoft.com/office/drawing/2014/main" id="{EBD2A310-6BD1-D10A-8F6C-74E91F12B153}"/>
              </a:ext>
            </a:extLst>
          </p:cNvPr>
          <p:cNvSpPr txBox="1"/>
          <p:nvPr/>
        </p:nvSpPr>
        <p:spPr>
          <a:xfrm rot="2729957">
            <a:off x="2055850" y="3580284"/>
            <a:ext cx="923651" cy="401007"/>
          </a:xfrm>
          <a:prstGeom prst="rect">
            <a:avLst/>
          </a:prstGeom>
          <a:noFill/>
        </p:spPr>
        <p:txBody>
          <a:bodyPr wrap="none" rtlCol="0">
            <a:spAutoFit/>
          </a:bodyPr>
          <a:lstStyle/>
          <a:p>
            <a:r>
              <a:rPr lang="en-US" sz="1050" b="1" dirty="0">
                <a:solidFill>
                  <a:schemeClr val="bg1"/>
                </a:solidFill>
              </a:rPr>
              <a:t>Shields Blvd</a:t>
            </a:r>
            <a:r>
              <a:rPr lang="en-US" dirty="0"/>
              <a:t>.</a:t>
            </a:r>
          </a:p>
        </p:txBody>
      </p:sp>
      <p:sp>
        <p:nvSpPr>
          <p:cNvPr id="86" name="TextBox 85">
            <a:extLst>
              <a:ext uri="{FF2B5EF4-FFF2-40B4-BE49-F238E27FC236}">
                <a16:creationId xmlns:a16="http://schemas.microsoft.com/office/drawing/2014/main" id="{CD27F6BD-E451-02A7-EC19-46106E7CB3A5}"/>
              </a:ext>
            </a:extLst>
          </p:cNvPr>
          <p:cNvSpPr txBox="1"/>
          <p:nvPr/>
        </p:nvSpPr>
        <p:spPr>
          <a:xfrm rot="3531321">
            <a:off x="2337134" y="4464647"/>
            <a:ext cx="1059906" cy="401007"/>
          </a:xfrm>
          <a:prstGeom prst="rect">
            <a:avLst/>
          </a:prstGeom>
          <a:noFill/>
        </p:spPr>
        <p:txBody>
          <a:bodyPr wrap="none" rtlCol="0">
            <a:spAutoFit/>
          </a:bodyPr>
          <a:lstStyle/>
          <a:p>
            <a:r>
              <a:rPr lang="en-US" sz="1050" b="1" dirty="0">
                <a:solidFill>
                  <a:schemeClr val="bg1"/>
                </a:solidFill>
              </a:rPr>
              <a:t>N. Moore Ave.</a:t>
            </a:r>
            <a:r>
              <a:rPr lang="en-US" dirty="0"/>
              <a:t>.</a:t>
            </a:r>
          </a:p>
        </p:txBody>
      </p:sp>
      <p:cxnSp>
        <p:nvCxnSpPr>
          <p:cNvPr id="88" name="Straight Connector 87">
            <a:extLst>
              <a:ext uri="{FF2B5EF4-FFF2-40B4-BE49-F238E27FC236}">
                <a16:creationId xmlns:a16="http://schemas.microsoft.com/office/drawing/2014/main" id="{4993F5C9-3997-7FD0-01C6-C8E461D39C45}"/>
              </a:ext>
            </a:extLst>
          </p:cNvPr>
          <p:cNvCxnSpPr>
            <a:cxnSpLocks/>
          </p:cNvCxnSpPr>
          <p:nvPr/>
        </p:nvCxnSpPr>
        <p:spPr>
          <a:xfrm>
            <a:off x="2722311" y="5588596"/>
            <a:ext cx="478089" cy="100838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77DC687-8F7E-204B-3B5B-1AE34E44298E}"/>
              </a:ext>
            </a:extLst>
          </p:cNvPr>
          <p:cNvCxnSpPr>
            <a:cxnSpLocks/>
          </p:cNvCxnSpPr>
          <p:nvPr/>
        </p:nvCxnSpPr>
        <p:spPr>
          <a:xfrm>
            <a:off x="2992537" y="5385705"/>
            <a:ext cx="468643" cy="1000916"/>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EAA5FE00-67AC-872F-FFC2-07A116C12E48}"/>
              </a:ext>
            </a:extLst>
          </p:cNvPr>
          <p:cNvCxnSpPr>
            <a:cxnSpLocks/>
          </p:cNvCxnSpPr>
          <p:nvPr/>
        </p:nvCxnSpPr>
        <p:spPr>
          <a:xfrm flipH="1">
            <a:off x="2722311" y="5372054"/>
            <a:ext cx="258046" cy="216542"/>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14E804F-686F-BA27-BF62-C3690091188C}"/>
              </a:ext>
            </a:extLst>
          </p:cNvPr>
          <p:cNvCxnSpPr>
            <a:cxnSpLocks/>
          </p:cNvCxnSpPr>
          <p:nvPr/>
        </p:nvCxnSpPr>
        <p:spPr>
          <a:xfrm flipV="1">
            <a:off x="3200400" y="6377682"/>
            <a:ext cx="238619" cy="200945"/>
          </a:xfrm>
          <a:prstGeom prst="line">
            <a:avLst/>
          </a:prstGeom>
          <a:ln w="38100">
            <a:solidFill>
              <a:srgbClr val="FFFF00"/>
            </a:solidFill>
          </a:ln>
        </p:spPr>
        <p:style>
          <a:lnRef idx="1">
            <a:schemeClr val="accent1"/>
          </a:lnRef>
          <a:fillRef idx="0">
            <a:schemeClr val="accent1"/>
          </a:fillRef>
          <a:effectRef idx="0">
            <a:schemeClr val="accent1"/>
          </a:effectRef>
          <a:fontRef idx="minor">
            <a:schemeClr val="tx1"/>
          </a:fontRef>
        </p:style>
      </p:cxnSp>
      <p:sp>
        <p:nvSpPr>
          <p:cNvPr id="102" name="Star: 7 Points 101">
            <a:extLst>
              <a:ext uri="{FF2B5EF4-FFF2-40B4-BE49-F238E27FC236}">
                <a16:creationId xmlns:a16="http://schemas.microsoft.com/office/drawing/2014/main" id="{AA745379-898D-3C8B-3D50-42CEECA7CEFD}"/>
              </a:ext>
            </a:extLst>
          </p:cNvPr>
          <p:cNvSpPr/>
          <p:nvPr/>
        </p:nvSpPr>
        <p:spPr>
          <a:xfrm>
            <a:off x="3190775" y="5442062"/>
            <a:ext cx="678280" cy="586783"/>
          </a:xfrm>
          <a:prstGeom prst="star7">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Site</a:t>
            </a:r>
          </a:p>
        </p:txBody>
      </p:sp>
    </p:spTree>
    <p:extLst>
      <p:ext uri="{BB962C8B-B14F-4D97-AF65-F5344CB8AC3E}">
        <p14:creationId xmlns:p14="http://schemas.microsoft.com/office/powerpoint/2010/main" val="13057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864" y="8568509"/>
            <a:ext cx="7799613" cy="1720306"/>
            <a:chOff x="-13607" y="8522391"/>
            <a:chExt cx="7837423" cy="1720306"/>
          </a:xfrm>
        </p:grpSpPr>
        <p:grpSp>
          <p:nvGrpSpPr>
            <p:cNvPr id="21" name="Group 20"/>
            <p:cNvGrpSpPr/>
            <p:nvPr/>
          </p:nvGrpSpPr>
          <p:grpSpPr>
            <a:xfrm>
              <a:off x="-13607" y="8522391"/>
              <a:ext cx="7813221" cy="1720306"/>
              <a:chOff x="-13607" y="8522391"/>
              <a:chExt cx="7813221" cy="1720306"/>
            </a:xfrm>
          </p:grpSpPr>
          <p:sp>
            <p:nvSpPr>
              <p:cNvPr id="26" name="Rectangle 25"/>
              <p:cNvSpPr/>
              <p:nvPr/>
            </p:nvSpPr>
            <p:spPr>
              <a:xfrm>
                <a:off x="-13607" y="8522391"/>
                <a:ext cx="7813221" cy="1552669"/>
              </a:xfrm>
              <a:prstGeom prst="rect">
                <a:avLst/>
              </a:prstGeom>
              <a:gradFill flip="none" rotWithShape="1">
                <a:gsLst>
                  <a:gs pos="0">
                    <a:srgbClr val="801422"/>
                  </a:gs>
                  <a:gs pos="100000">
                    <a:srgbClr val="D31F2B">
                      <a:shade val="100000"/>
                      <a:satMod val="11500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gradFill flip="none" rotWithShape="1">
                    <a:gsLst>
                      <a:gs pos="0">
                        <a:schemeClr val="lt1">
                          <a:shade val="30000"/>
                          <a:satMod val="115000"/>
                        </a:schemeClr>
                      </a:gs>
                      <a:gs pos="50000">
                        <a:schemeClr val="lt1">
                          <a:shade val="67500"/>
                          <a:satMod val="115000"/>
                        </a:schemeClr>
                      </a:gs>
                      <a:gs pos="100000">
                        <a:schemeClr val="lt1">
                          <a:shade val="100000"/>
                          <a:satMod val="115000"/>
                        </a:schemeClr>
                      </a:gs>
                    </a:gsLst>
                    <a:lin ang="2700000" scaled="1"/>
                    <a:tileRect/>
                  </a:gradFill>
                </a:endParaRPr>
              </a:p>
            </p:txBody>
          </p:sp>
          <p:sp>
            <p:nvSpPr>
              <p:cNvPr id="27" name="Oval 26"/>
              <p:cNvSpPr/>
              <p:nvPr/>
            </p:nvSpPr>
            <p:spPr>
              <a:xfrm>
                <a:off x="478909" y="8612372"/>
                <a:ext cx="1696528" cy="16303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2" name="Rectangle 21"/>
            <p:cNvSpPr/>
            <p:nvPr/>
          </p:nvSpPr>
          <p:spPr>
            <a:xfrm>
              <a:off x="2318986" y="8642318"/>
              <a:ext cx="1147500" cy="270000"/>
            </a:xfrm>
            <a:prstGeom prst="rect">
              <a:avLst/>
            </a:prstGeom>
            <a:solidFill>
              <a:srgbClr val="C4BD9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3" name="TextBox 22"/>
            <p:cNvSpPr txBox="1"/>
            <p:nvPr/>
          </p:nvSpPr>
          <p:spPr>
            <a:xfrm>
              <a:off x="2437792" y="8628507"/>
              <a:ext cx="977900" cy="276999"/>
            </a:xfrm>
            <a:prstGeom prst="rect">
              <a:avLst/>
            </a:prstGeom>
            <a:noFill/>
          </p:spPr>
          <p:txBody>
            <a:bodyPr wrap="square" rtlCol="0">
              <a:spAutoFit/>
            </a:bodyPr>
            <a:lstStyle/>
            <a:p>
              <a:r>
                <a:rPr lang="en-US" sz="1200" dirty="0">
                  <a:latin typeface="Roboto Slab bold" pitchFamily="2" charset="0"/>
                  <a:ea typeface="Roboto Slab bold" pitchFamily="2" charset="0"/>
                </a:rPr>
                <a:t>CONTACT: </a:t>
              </a:r>
            </a:p>
          </p:txBody>
        </p:sp>
        <p:sp>
          <p:nvSpPr>
            <p:cNvPr id="24" name="TextBox 23"/>
            <p:cNvSpPr txBox="1"/>
            <p:nvPr/>
          </p:nvSpPr>
          <p:spPr>
            <a:xfrm>
              <a:off x="3704147" y="8570759"/>
              <a:ext cx="4119669" cy="1552669"/>
            </a:xfrm>
            <a:prstGeom prst="rect">
              <a:avLst/>
            </a:prstGeom>
            <a:noFill/>
          </p:spPr>
          <p:txBody>
            <a:bodyPr wrap="square" rtlCol="0">
              <a:spAutoFit/>
            </a:bodyPr>
            <a:lstStyle/>
            <a:p>
              <a:pPr>
                <a:lnSpc>
                  <a:spcPct val="120000"/>
                </a:lnSpc>
              </a:pPr>
              <a:r>
                <a:rPr lang="en-US" sz="1000" dirty="0">
                  <a:solidFill>
                    <a:schemeClr val="bg1"/>
                  </a:solidFill>
                  <a:latin typeface="Roboto Slab" pitchFamily="2" charset="0"/>
                  <a:ea typeface="Roboto Slab" pitchFamily="2" charset="0"/>
                </a:rPr>
                <a:t>Scott </a:t>
              </a:r>
              <a:r>
                <a:rPr lang="en-US" sz="1000" dirty="0" err="1">
                  <a:solidFill>
                    <a:schemeClr val="bg1"/>
                  </a:solidFill>
                  <a:latin typeface="Roboto Slab" pitchFamily="2" charset="0"/>
                  <a:ea typeface="Roboto Slab" pitchFamily="2" charset="0"/>
                </a:rPr>
                <a:t>Heiple</a:t>
              </a:r>
              <a:r>
                <a:rPr lang="en-US" sz="1000" dirty="0">
                  <a:solidFill>
                    <a:schemeClr val="bg1"/>
                  </a:solidFill>
                  <a:latin typeface="Roboto Slab" pitchFamily="2" charset="0"/>
                  <a:ea typeface="Roboto Slab" pitchFamily="2" charset="0"/>
                </a:rPr>
                <a:t>, CCIM  |  Owner – Managing Broker</a:t>
              </a:r>
            </a:p>
            <a:p>
              <a:pPr>
                <a:lnSpc>
                  <a:spcPct val="120000"/>
                </a:lnSpc>
              </a:pPr>
              <a:r>
                <a:rPr lang="en-US" sz="1000" dirty="0">
                  <a:solidFill>
                    <a:schemeClr val="bg1"/>
                  </a:solidFill>
                  <a:latin typeface="Roboto Slab" pitchFamily="2" charset="0"/>
                  <a:ea typeface="Roboto Slab" pitchFamily="2" charset="0"/>
                </a:rPr>
                <a:t>HCB Commercial Real Estate Co., LLC</a:t>
              </a:r>
            </a:p>
            <a:p>
              <a:pPr>
                <a:lnSpc>
                  <a:spcPct val="120000"/>
                </a:lnSpc>
              </a:pPr>
              <a:r>
                <a:rPr lang="en-US" sz="1000" dirty="0">
                  <a:solidFill>
                    <a:schemeClr val="bg1"/>
                  </a:solidFill>
                  <a:latin typeface="Roboto Slab" pitchFamily="2" charset="0"/>
                  <a:ea typeface="Roboto Slab" pitchFamily="2" charset="0"/>
                </a:rPr>
                <a:t>P.O. Box 639, Norman Oklahoma 73070       </a:t>
              </a:r>
            </a:p>
            <a:p>
              <a:pPr>
                <a:lnSpc>
                  <a:spcPct val="120000"/>
                </a:lnSpc>
              </a:pPr>
              <a:r>
                <a:rPr lang="en-US" sz="1000" dirty="0">
                  <a:solidFill>
                    <a:schemeClr val="bg1"/>
                  </a:solidFill>
                  <a:latin typeface="Roboto Slab bold" pitchFamily="2" charset="0"/>
                  <a:ea typeface="Roboto Slab bold" pitchFamily="2" charset="0"/>
                </a:rPr>
                <a:t>405.473.7653 (</a:t>
              </a:r>
              <a:r>
                <a:rPr lang="en-US" sz="1000" dirty="0" err="1">
                  <a:solidFill>
                    <a:schemeClr val="bg1"/>
                  </a:solidFill>
                  <a:latin typeface="Roboto Slab bold" pitchFamily="2" charset="0"/>
                  <a:ea typeface="Roboto Slab bold" pitchFamily="2" charset="0"/>
                </a:rPr>
                <a:t>mbl</a:t>
              </a:r>
              <a:r>
                <a:rPr lang="en-US" sz="1000" dirty="0">
                  <a:solidFill>
                    <a:schemeClr val="bg1"/>
                  </a:solidFill>
                  <a:latin typeface="Roboto Slab bold" pitchFamily="2" charset="0"/>
                  <a:ea typeface="Roboto Slab bold" pitchFamily="2" charset="0"/>
                </a:rPr>
                <a:t>)</a:t>
              </a:r>
            </a:p>
            <a:p>
              <a:pPr>
                <a:lnSpc>
                  <a:spcPct val="120000"/>
                </a:lnSpc>
              </a:pPr>
              <a:r>
                <a:rPr lang="en-US" sz="1000" dirty="0">
                  <a:solidFill>
                    <a:schemeClr val="bg1"/>
                  </a:solidFill>
                  <a:latin typeface="Roboto Slab bold" pitchFamily="2" charset="0"/>
                  <a:ea typeface="Roboto Slab bold" pitchFamily="2" charset="0"/>
                </a:rPr>
                <a:t>405.447.7124 (fax)</a:t>
              </a:r>
            </a:p>
            <a:p>
              <a:pPr>
                <a:lnSpc>
                  <a:spcPct val="120000"/>
                </a:lnSpc>
              </a:pPr>
              <a:r>
                <a:rPr lang="en-US" sz="1000" dirty="0">
                  <a:solidFill>
                    <a:schemeClr val="bg1"/>
                  </a:solidFill>
                  <a:latin typeface="Roboto Slab bold" pitchFamily="2" charset="0"/>
                  <a:ea typeface="Roboto Slab bold" pitchFamily="2" charset="0"/>
                  <a:hlinkClick r:id="rId2">
                    <a:extLst>
                      <a:ext uri="{A12FA001-AC4F-418D-AE19-62706E023703}">
                        <ahyp:hlinkClr xmlns:ahyp="http://schemas.microsoft.com/office/drawing/2018/hyperlinkcolor" val="tx"/>
                      </a:ext>
                    </a:extLst>
                  </a:hlinkClick>
                </a:rPr>
                <a:t>scott.heiple@hcbcommercial.com</a:t>
              </a:r>
              <a:r>
                <a:rPr lang="en-US" sz="1000" dirty="0">
                  <a:solidFill>
                    <a:schemeClr val="bg1"/>
                  </a:solidFill>
                  <a:latin typeface="Roboto Slab bold" pitchFamily="2" charset="0"/>
                  <a:ea typeface="Roboto Slab bold" pitchFamily="2" charset="0"/>
                </a:rPr>
                <a:t> (email)</a:t>
              </a:r>
            </a:p>
            <a:p>
              <a:pPr>
                <a:lnSpc>
                  <a:spcPct val="120000"/>
                </a:lnSpc>
              </a:pPr>
              <a:r>
                <a:rPr lang="en-US" sz="1000" dirty="0">
                  <a:solidFill>
                    <a:schemeClr val="bg1"/>
                  </a:solidFill>
                  <a:latin typeface="Roboto Slab bold" pitchFamily="2" charset="0"/>
                  <a:ea typeface="Roboto Slab bold" pitchFamily="2" charset="0"/>
                  <a:hlinkClick r:id="rId3">
                    <a:extLst>
                      <a:ext uri="{A12FA001-AC4F-418D-AE19-62706E023703}">
                        <ahyp:hlinkClr xmlns:ahyp="http://schemas.microsoft.com/office/drawing/2018/hyperlinkcolor" val="tx"/>
                      </a:ext>
                    </a:extLst>
                  </a:hlinkClick>
                </a:rPr>
                <a:t>www.hcbcommercial.com</a:t>
              </a:r>
              <a:r>
                <a:rPr lang="en-US" sz="1000" dirty="0">
                  <a:solidFill>
                    <a:schemeClr val="bg1"/>
                  </a:solidFill>
                  <a:latin typeface="Roboto Slab bold" pitchFamily="2" charset="0"/>
                  <a:ea typeface="Roboto Slab bold" pitchFamily="2" charset="0"/>
                </a:rPr>
                <a:t> (web) </a:t>
              </a:r>
            </a:p>
            <a:p>
              <a:pPr>
                <a:lnSpc>
                  <a:spcPct val="120000"/>
                </a:lnSpc>
              </a:pPr>
              <a:endParaRPr lang="en-US" sz="1000" dirty="0">
                <a:solidFill>
                  <a:schemeClr val="bg1"/>
                </a:solidFill>
                <a:latin typeface="Roboto Slab bold" pitchFamily="2" charset="0"/>
                <a:ea typeface="Roboto Slab bold" pitchFamily="2" charset="0"/>
              </a:endParaRPr>
            </a:p>
          </p:txBody>
        </p:sp>
      </p:grpSp>
      <p:grpSp>
        <p:nvGrpSpPr>
          <p:cNvPr id="28" name="Group 27"/>
          <p:cNvGrpSpPr/>
          <p:nvPr/>
        </p:nvGrpSpPr>
        <p:grpSpPr>
          <a:xfrm>
            <a:off x="-31589" y="-53667"/>
            <a:ext cx="7927275" cy="1174555"/>
            <a:chOff x="-52870" y="-35401"/>
            <a:chExt cx="7909317" cy="1174555"/>
          </a:xfrm>
        </p:grpSpPr>
        <p:sp>
          <p:nvSpPr>
            <p:cNvPr id="29" name="Rectangle 28"/>
            <p:cNvSpPr/>
            <p:nvPr/>
          </p:nvSpPr>
          <p:spPr>
            <a:xfrm>
              <a:off x="-52870" y="12568"/>
              <a:ext cx="7772400" cy="1126586"/>
            </a:xfrm>
            <a:prstGeom prst="rect">
              <a:avLst/>
            </a:prstGeom>
            <a:solidFill>
              <a:srgbClr val="D31F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0" name="TextBox 29"/>
            <p:cNvSpPr txBox="1"/>
            <p:nvPr/>
          </p:nvSpPr>
          <p:spPr>
            <a:xfrm>
              <a:off x="24431" y="46589"/>
              <a:ext cx="4483101" cy="738664"/>
            </a:xfrm>
            <a:prstGeom prst="rect">
              <a:avLst/>
            </a:prstGeom>
            <a:noFill/>
          </p:spPr>
          <p:txBody>
            <a:bodyPr wrap="square" rtlCol="0">
              <a:spAutoFit/>
            </a:bodyPr>
            <a:lstStyle/>
            <a:p>
              <a:r>
                <a:rPr lang="en-US" sz="2100" dirty="0">
                  <a:solidFill>
                    <a:schemeClr val="bg1"/>
                  </a:solidFill>
                  <a:latin typeface="Roboto Slab bold" pitchFamily="2" charset="0"/>
                  <a:ea typeface="Roboto Slab bold" pitchFamily="2" charset="0"/>
                </a:rPr>
                <a:t>North Moore Plaza</a:t>
              </a:r>
            </a:p>
            <a:p>
              <a:endParaRPr lang="en-US" sz="2100" dirty="0">
                <a:solidFill>
                  <a:schemeClr val="bg1"/>
                </a:solidFill>
                <a:latin typeface="Roboto Slab bold" pitchFamily="2" charset="0"/>
                <a:ea typeface="Roboto Slab bold" pitchFamily="2" charset="0"/>
              </a:endParaRPr>
            </a:p>
          </p:txBody>
        </p:sp>
        <p:sp>
          <p:nvSpPr>
            <p:cNvPr id="31" name="TextBox 30"/>
            <p:cNvSpPr txBox="1"/>
            <p:nvPr/>
          </p:nvSpPr>
          <p:spPr>
            <a:xfrm>
              <a:off x="2170249" y="640434"/>
              <a:ext cx="5686198" cy="323165"/>
            </a:xfrm>
            <a:prstGeom prst="rect">
              <a:avLst/>
            </a:prstGeom>
            <a:noFill/>
          </p:spPr>
          <p:txBody>
            <a:bodyPr wrap="square" rtlCol="0">
              <a:spAutoFit/>
            </a:bodyPr>
            <a:lstStyle/>
            <a:p>
              <a:r>
                <a:rPr lang="en-US" sz="1500" i="1" dirty="0">
                  <a:solidFill>
                    <a:schemeClr val="bg1"/>
                  </a:solidFill>
                  <a:latin typeface="Roboto Slab bold" pitchFamily="2" charset="0"/>
                  <a:ea typeface="Roboto Slab bold" pitchFamily="2" charset="0"/>
                </a:rPr>
                <a:t>Street Map Location                                                                </a:t>
              </a:r>
            </a:p>
          </p:txBody>
        </p:sp>
        <p:pic>
          <p:nvPicPr>
            <p:cNvPr id="32" name="Picture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65364" y="-35401"/>
              <a:ext cx="1932436" cy="1167386"/>
            </a:xfrm>
            <a:prstGeom prst="rect">
              <a:avLst/>
            </a:prstGeom>
          </p:spPr>
        </p:pic>
      </p:grpSp>
      <p:pic>
        <p:nvPicPr>
          <p:cNvPr id="34" name="Picture 3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0601" y="8905940"/>
            <a:ext cx="1460205" cy="931746"/>
          </a:xfrm>
          <a:prstGeom prst="rect">
            <a:avLst/>
          </a:prstGeom>
        </p:spPr>
      </p:pic>
      <p:pic>
        <p:nvPicPr>
          <p:cNvPr id="36" name="Picture 3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67317" y="76998"/>
            <a:ext cx="1550852" cy="931746"/>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607" y="1127955"/>
            <a:ext cx="7799614" cy="7435992"/>
          </a:xfrm>
          <a:prstGeom prst="rect">
            <a:avLst/>
          </a:prstGeom>
        </p:spPr>
      </p:pic>
      <p:sp>
        <p:nvSpPr>
          <p:cNvPr id="11" name="Rectangle 10"/>
          <p:cNvSpPr/>
          <p:nvPr/>
        </p:nvSpPr>
        <p:spPr>
          <a:xfrm>
            <a:off x="1339702" y="5911702"/>
            <a:ext cx="531628" cy="113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291730" y="5845298"/>
            <a:ext cx="627095" cy="246221"/>
          </a:xfrm>
          <a:prstGeom prst="rect">
            <a:avLst/>
          </a:prstGeom>
          <a:noFill/>
        </p:spPr>
        <p:txBody>
          <a:bodyPr wrap="none" rtlCol="0">
            <a:spAutoFit/>
          </a:bodyPr>
          <a:lstStyle/>
          <a:p>
            <a:r>
              <a:rPr lang="en-US" sz="1000" b="1" dirty="0"/>
              <a:t>9,216 SF</a:t>
            </a:r>
          </a:p>
        </p:txBody>
      </p:sp>
      <p:sp>
        <p:nvSpPr>
          <p:cNvPr id="14" name="Rectangle 13"/>
          <p:cNvSpPr/>
          <p:nvPr/>
        </p:nvSpPr>
        <p:spPr>
          <a:xfrm>
            <a:off x="1327172" y="6528393"/>
            <a:ext cx="656502" cy="205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ysClr val="windowText" lastClr="000000"/>
                </a:solidFill>
              </a:rPr>
              <a:t>3,780 SF</a:t>
            </a:r>
          </a:p>
        </p:txBody>
      </p:sp>
      <p:sp>
        <p:nvSpPr>
          <p:cNvPr id="2" name="TextBox 1"/>
          <p:cNvSpPr txBox="1"/>
          <p:nvPr/>
        </p:nvSpPr>
        <p:spPr>
          <a:xfrm>
            <a:off x="3331743" y="3069265"/>
            <a:ext cx="965777" cy="401007"/>
          </a:xfrm>
          <a:prstGeom prst="rect">
            <a:avLst/>
          </a:prstGeom>
          <a:solidFill>
            <a:srgbClr val="FFC000"/>
          </a:solidFill>
        </p:spPr>
        <p:txBody>
          <a:bodyPr wrap="none" rtlCol="0">
            <a:spAutoFit/>
          </a:bodyPr>
          <a:lstStyle/>
          <a:p>
            <a:r>
              <a:rPr lang="en-US" dirty="0">
                <a:solidFill>
                  <a:srgbClr val="FF0000"/>
                </a:solidFill>
              </a:rPr>
              <a:t>LEASED</a:t>
            </a:r>
          </a:p>
        </p:txBody>
      </p:sp>
      <p:sp>
        <p:nvSpPr>
          <p:cNvPr id="25" name="TextBox 24"/>
          <p:cNvSpPr txBox="1"/>
          <p:nvPr/>
        </p:nvSpPr>
        <p:spPr>
          <a:xfrm>
            <a:off x="5570412" y="2108075"/>
            <a:ext cx="825867" cy="261610"/>
          </a:xfrm>
          <a:prstGeom prst="rect">
            <a:avLst/>
          </a:prstGeom>
          <a:solidFill>
            <a:srgbClr val="FFC000"/>
          </a:solidFill>
        </p:spPr>
        <p:txBody>
          <a:bodyPr wrap="none" rtlCol="0">
            <a:spAutoFit/>
          </a:bodyPr>
          <a:lstStyle/>
          <a:p>
            <a:r>
              <a:rPr lang="en-US" sz="1100" b="1" dirty="0">
                <a:solidFill>
                  <a:srgbClr val="FF0000"/>
                </a:solidFill>
              </a:rPr>
              <a:t>AVAILABLE</a:t>
            </a:r>
          </a:p>
        </p:txBody>
      </p:sp>
      <p:sp>
        <p:nvSpPr>
          <p:cNvPr id="3" name="Rectangle 2"/>
          <p:cNvSpPr/>
          <p:nvPr/>
        </p:nvSpPr>
        <p:spPr>
          <a:xfrm>
            <a:off x="178583" y="5503305"/>
            <a:ext cx="1805091" cy="13298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E78531F-7438-4850-BC1F-2CDF467BE1A3}"/>
              </a:ext>
            </a:extLst>
          </p:cNvPr>
          <p:cNvSpPr/>
          <p:nvPr/>
        </p:nvSpPr>
        <p:spPr>
          <a:xfrm>
            <a:off x="13607" y="1139544"/>
            <a:ext cx="7745186" cy="66709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Object 6">
            <a:extLst>
              <a:ext uri="{FF2B5EF4-FFF2-40B4-BE49-F238E27FC236}">
                <a16:creationId xmlns:a16="http://schemas.microsoft.com/office/drawing/2014/main" id="{4627DD79-6903-480D-B21E-2B778E028A73}"/>
              </a:ext>
            </a:extLst>
          </p:cNvPr>
          <p:cNvGraphicFramePr>
            <a:graphicFrameLocks noChangeAspect="1"/>
          </p:cNvGraphicFramePr>
          <p:nvPr>
            <p:extLst>
              <p:ext uri="{D42A27DB-BD31-4B8C-83A1-F6EECF244321}">
                <p14:modId xmlns:p14="http://schemas.microsoft.com/office/powerpoint/2010/main" val="1164880305"/>
              </p:ext>
            </p:extLst>
          </p:nvPr>
        </p:nvGraphicFramePr>
        <p:xfrm>
          <a:off x="-4425" y="1029522"/>
          <a:ext cx="7778387" cy="7562015"/>
        </p:xfrm>
        <a:graphic>
          <a:graphicData uri="http://schemas.openxmlformats.org/presentationml/2006/ole">
            <mc:AlternateContent xmlns:mc="http://schemas.openxmlformats.org/markup-compatibility/2006">
              <mc:Choice xmlns:v="urn:schemas-microsoft-com:vml" Requires="v">
                <p:oleObj name="Document" r:id="rId7" imgW="7579022" imgH="9806111" progId="Word.Document.12">
                  <p:embed/>
                </p:oleObj>
              </mc:Choice>
              <mc:Fallback>
                <p:oleObj name="Document" r:id="rId7" imgW="7579022" imgH="9806111" progId="Word.Document.12">
                  <p:embed/>
                  <p:pic>
                    <p:nvPicPr>
                      <p:cNvPr id="7" name="Object 6">
                        <a:extLst>
                          <a:ext uri="{FF2B5EF4-FFF2-40B4-BE49-F238E27FC236}">
                            <a16:creationId xmlns:a16="http://schemas.microsoft.com/office/drawing/2014/main" id="{4627DD79-6903-480D-B21E-2B778E028A73}"/>
                          </a:ext>
                        </a:extLst>
                      </p:cNvPr>
                      <p:cNvPicPr/>
                      <p:nvPr/>
                    </p:nvPicPr>
                    <p:blipFill>
                      <a:blip r:embed="rId8"/>
                      <a:stretch>
                        <a:fillRect/>
                      </a:stretch>
                    </p:blipFill>
                    <p:spPr>
                      <a:xfrm>
                        <a:off x="-4425" y="1029522"/>
                        <a:ext cx="7778387" cy="7562015"/>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25B83706-7885-417B-97EB-D989ADF96F7E}"/>
              </a:ext>
            </a:extLst>
          </p:cNvPr>
          <p:cNvSpPr txBox="1"/>
          <p:nvPr/>
        </p:nvSpPr>
        <p:spPr>
          <a:xfrm>
            <a:off x="3825240" y="6934200"/>
            <a:ext cx="184731" cy="401007"/>
          </a:xfrm>
          <a:prstGeom prst="rect">
            <a:avLst/>
          </a:prstGeom>
          <a:noFill/>
        </p:spPr>
        <p:txBody>
          <a:bodyPr wrap="none" rtlCol="0">
            <a:spAutoFit/>
          </a:bodyPr>
          <a:lstStyle/>
          <a:p>
            <a:endParaRPr lang="en-US" dirty="0"/>
          </a:p>
        </p:txBody>
      </p:sp>
      <p:sp>
        <p:nvSpPr>
          <p:cNvPr id="10" name="Rectangle 9">
            <a:extLst>
              <a:ext uri="{FF2B5EF4-FFF2-40B4-BE49-F238E27FC236}">
                <a16:creationId xmlns:a16="http://schemas.microsoft.com/office/drawing/2014/main" id="{C7686868-8110-4EFE-B43B-627DCACD1E72}"/>
              </a:ext>
            </a:extLst>
          </p:cNvPr>
          <p:cNvSpPr/>
          <p:nvPr/>
        </p:nvSpPr>
        <p:spPr>
          <a:xfrm>
            <a:off x="3151057" y="6290855"/>
            <a:ext cx="2104149" cy="469103"/>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3500 s</a:t>
            </a:r>
          </a:p>
          <a:p>
            <a:pPr algn="ctr"/>
            <a:r>
              <a:rPr lang="en-US" dirty="0"/>
              <a:t>70’ x 50’f</a:t>
            </a:r>
          </a:p>
          <a:p>
            <a:pPr algn="ctr"/>
            <a:endParaRPr lang="en-US" dirty="0"/>
          </a:p>
        </p:txBody>
      </p:sp>
      <p:sp>
        <p:nvSpPr>
          <p:cNvPr id="13" name="Rectangle 12">
            <a:extLst>
              <a:ext uri="{FF2B5EF4-FFF2-40B4-BE49-F238E27FC236}">
                <a16:creationId xmlns:a16="http://schemas.microsoft.com/office/drawing/2014/main" id="{5AFD6E52-2A0D-4A1A-B2BA-023A39AFF1ED}"/>
              </a:ext>
            </a:extLst>
          </p:cNvPr>
          <p:cNvSpPr/>
          <p:nvPr/>
        </p:nvSpPr>
        <p:spPr>
          <a:xfrm>
            <a:off x="6396279" y="5456678"/>
            <a:ext cx="652221" cy="38862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70’</a:t>
            </a:r>
          </a:p>
        </p:txBody>
      </p:sp>
      <p:cxnSp>
        <p:nvCxnSpPr>
          <p:cNvPr id="8" name="Straight Connector 7">
            <a:extLst>
              <a:ext uri="{FF2B5EF4-FFF2-40B4-BE49-F238E27FC236}">
                <a16:creationId xmlns:a16="http://schemas.microsoft.com/office/drawing/2014/main" id="{9CFFF8E4-3C0B-426F-8A22-2523FBB770F2}"/>
              </a:ext>
            </a:extLst>
          </p:cNvPr>
          <p:cNvCxnSpPr>
            <a:cxnSpLocks/>
          </p:cNvCxnSpPr>
          <p:nvPr/>
        </p:nvCxnSpPr>
        <p:spPr>
          <a:xfrm>
            <a:off x="1871330" y="4758964"/>
            <a:ext cx="1357292" cy="1086334"/>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C2E2F733-E111-40F4-B416-C13A23995E3B}"/>
              </a:ext>
            </a:extLst>
          </p:cNvPr>
          <p:cNvCxnSpPr>
            <a:cxnSpLocks/>
          </p:cNvCxnSpPr>
          <p:nvPr/>
        </p:nvCxnSpPr>
        <p:spPr>
          <a:xfrm>
            <a:off x="2425965" y="3894667"/>
            <a:ext cx="1460235" cy="113453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F015144-444A-44FD-B888-4F6301BC8670}"/>
              </a:ext>
            </a:extLst>
          </p:cNvPr>
          <p:cNvCxnSpPr>
            <a:cxnSpLocks/>
          </p:cNvCxnSpPr>
          <p:nvPr/>
        </p:nvCxnSpPr>
        <p:spPr>
          <a:xfrm>
            <a:off x="3081867" y="3894667"/>
            <a:ext cx="519289" cy="316089"/>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0B0446F-87A4-4E9E-A6AE-BC6EA9C17867}"/>
              </a:ext>
            </a:extLst>
          </p:cNvPr>
          <p:cNvCxnSpPr>
            <a:cxnSpLocks/>
          </p:cNvCxnSpPr>
          <p:nvPr/>
        </p:nvCxnSpPr>
        <p:spPr>
          <a:xfrm>
            <a:off x="3886200" y="4289778"/>
            <a:ext cx="1159933" cy="73942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71310CB-3310-4D2F-A2E9-4CE5A36118FA}"/>
              </a:ext>
            </a:extLst>
          </p:cNvPr>
          <p:cNvCxnSpPr>
            <a:cxnSpLocks/>
          </p:cNvCxnSpPr>
          <p:nvPr/>
        </p:nvCxnSpPr>
        <p:spPr>
          <a:xfrm>
            <a:off x="4257058" y="3865383"/>
            <a:ext cx="495564" cy="33262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F1C370E-F9B6-45CB-8C77-18ECA58E73C6}"/>
              </a:ext>
            </a:extLst>
          </p:cNvPr>
          <p:cNvCxnSpPr>
            <a:cxnSpLocks/>
          </p:cNvCxnSpPr>
          <p:nvPr/>
        </p:nvCxnSpPr>
        <p:spPr>
          <a:xfrm>
            <a:off x="4859550" y="3865383"/>
            <a:ext cx="2197807" cy="1424761"/>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8F86D004-C266-4B70-B98E-2E6F2F055E2C}"/>
              </a:ext>
            </a:extLst>
          </p:cNvPr>
          <p:cNvCxnSpPr>
            <a:cxnSpLocks/>
          </p:cNvCxnSpPr>
          <p:nvPr/>
        </p:nvCxnSpPr>
        <p:spPr>
          <a:xfrm>
            <a:off x="5346436" y="5247341"/>
            <a:ext cx="1738135" cy="1281052"/>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9E402D4E-9FE6-4241-85C0-C1D15588CAEF}"/>
              </a:ext>
            </a:extLst>
          </p:cNvPr>
          <p:cNvCxnSpPr>
            <a:cxnSpLocks/>
          </p:cNvCxnSpPr>
          <p:nvPr/>
        </p:nvCxnSpPr>
        <p:spPr>
          <a:xfrm>
            <a:off x="5263008" y="6168248"/>
            <a:ext cx="1785492" cy="135555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0522BE43-C989-4B6B-BCEC-329FDAF7485E}"/>
              </a:ext>
            </a:extLst>
          </p:cNvPr>
          <p:cNvCxnSpPr>
            <a:cxnSpLocks/>
            <a:stCxn id="10" idx="2"/>
          </p:cNvCxnSpPr>
          <p:nvPr/>
        </p:nvCxnSpPr>
        <p:spPr>
          <a:xfrm>
            <a:off x="4203132" y="6759958"/>
            <a:ext cx="901475" cy="70324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F54E4273-C47A-4169-A587-78A13CE82D6A}"/>
              </a:ext>
            </a:extLst>
          </p:cNvPr>
          <p:cNvCxnSpPr>
            <a:cxnSpLocks/>
          </p:cNvCxnSpPr>
          <p:nvPr/>
        </p:nvCxnSpPr>
        <p:spPr>
          <a:xfrm>
            <a:off x="1814432" y="5817708"/>
            <a:ext cx="2174712" cy="177745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E041CC8B-D7B6-4CED-9C03-5FC0743D16D4}"/>
              </a:ext>
            </a:extLst>
          </p:cNvPr>
          <p:cNvCxnSpPr>
            <a:cxnSpLocks/>
          </p:cNvCxnSpPr>
          <p:nvPr/>
        </p:nvCxnSpPr>
        <p:spPr>
          <a:xfrm>
            <a:off x="1814432" y="6934200"/>
            <a:ext cx="757771" cy="667775"/>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798C37E2-481E-4590-AB29-AF2EBCADF398}"/>
              </a:ext>
            </a:extLst>
          </p:cNvPr>
          <p:cNvCxnSpPr>
            <a:cxnSpLocks/>
          </p:cNvCxnSpPr>
          <p:nvPr/>
        </p:nvCxnSpPr>
        <p:spPr>
          <a:xfrm>
            <a:off x="6677062" y="3923465"/>
            <a:ext cx="165681" cy="367169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Rectangle 77">
            <a:extLst>
              <a:ext uri="{FF2B5EF4-FFF2-40B4-BE49-F238E27FC236}">
                <a16:creationId xmlns:a16="http://schemas.microsoft.com/office/drawing/2014/main" id="{797462B5-A5F1-46BA-819A-CBD195EF214D}"/>
              </a:ext>
            </a:extLst>
          </p:cNvPr>
          <p:cNvSpPr/>
          <p:nvPr/>
        </p:nvSpPr>
        <p:spPr>
          <a:xfrm>
            <a:off x="6215503" y="5224584"/>
            <a:ext cx="832997" cy="8005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67DFA3E-F97C-4F92-98FC-8A3C56E0EF90}"/>
              </a:ext>
            </a:extLst>
          </p:cNvPr>
          <p:cNvSpPr/>
          <p:nvPr/>
        </p:nvSpPr>
        <p:spPr>
          <a:xfrm>
            <a:off x="2881126" y="4384997"/>
            <a:ext cx="3008895" cy="28398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Warehouse </a:t>
            </a:r>
          </a:p>
          <a:p>
            <a:pPr algn="ctr"/>
            <a:r>
              <a:rPr lang="en-US" dirty="0">
                <a:solidFill>
                  <a:schemeClr val="tx1"/>
                </a:solidFill>
              </a:rPr>
              <a:t>Warehouse</a:t>
            </a:r>
          </a:p>
          <a:p>
            <a:pPr algn="ctr"/>
            <a:r>
              <a:rPr lang="en-US" dirty="0">
                <a:solidFill>
                  <a:schemeClr val="tx1"/>
                </a:solidFill>
              </a:rPr>
              <a:t>3500 sf</a:t>
            </a:r>
            <a:endParaRPr lang="en-US" dirty="0"/>
          </a:p>
        </p:txBody>
      </p:sp>
      <p:sp>
        <p:nvSpPr>
          <p:cNvPr id="82" name="Rectangle 81">
            <a:extLst>
              <a:ext uri="{FF2B5EF4-FFF2-40B4-BE49-F238E27FC236}">
                <a16:creationId xmlns:a16="http://schemas.microsoft.com/office/drawing/2014/main" id="{C584D4AD-E2B4-423C-98D2-A0A94A46DD6E}"/>
              </a:ext>
            </a:extLst>
          </p:cNvPr>
          <p:cNvSpPr/>
          <p:nvPr/>
        </p:nvSpPr>
        <p:spPr>
          <a:xfrm>
            <a:off x="5104608" y="7021689"/>
            <a:ext cx="1943892" cy="5572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Map&#10;&#10;Description automatically generated">
            <a:extLst>
              <a:ext uri="{FF2B5EF4-FFF2-40B4-BE49-F238E27FC236}">
                <a16:creationId xmlns:a16="http://schemas.microsoft.com/office/drawing/2014/main" id="{11017BBA-321F-44CC-AA75-E8D1B31A1A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1589" y="1134954"/>
            <a:ext cx="7772400" cy="7484173"/>
          </a:xfrm>
          <a:prstGeom prst="rect">
            <a:avLst/>
          </a:prstGeom>
        </p:spPr>
      </p:pic>
      <p:pic>
        <p:nvPicPr>
          <p:cNvPr id="18" name="Picture 17" descr="Icon&#10;&#10;Description automatically generated">
            <a:extLst>
              <a:ext uri="{FF2B5EF4-FFF2-40B4-BE49-F238E27FC236}">
                <a16:creationId xmlns:a16="http://schemas.microsoft.com/office/drawing/2014/main" id="{B14D7C76-9EF6-4661-900D-13125407A72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98376" y="4789955"/>
            <a:ext cx="367216" cy="367216"/>
          </a:xfrm>
          <a:prstGeom prst="rect">
            <a:avLst/>
          </a:prstGeom>
        </p:spPr>
      </p:pic>
      <p:pic>
        <p:nvPicPr>
          <p:cNvPr id="37" name="Picture 36" descr="A picture containing icon&#10;&#10;Description automatically generated">
            <a:extLst>
              <a:ext uri="{FF2B5EF4-FFF2-40B4-BE49-F238E27FC236}">
                <a16:creationId xmlns:a16="http://schemas.microsoft.com/office/drawing/2014/main" id="{EF88EE08-0363-45FB-9FAB-3E46FB9C7D2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065989" y="4348362"/>
            <a:ext cx="290487" cy="269293"/>
          </a:xfrm>
          <a:prstGeom prst="rect">
            <a:avLst/>
          </a:prstGeom>
        </p:spPr>
      </p:pic>
      <p:sp>
        <p:nvSpPr>
          <p:cNvPr id="39" name="TextBox 38">
            <a:extLst>
              <a:ext uri="{FF2B5EF4-FFF2-40B4-BE49-F238E27FC236}">
                <a16:creationId xmlns:a16="http://schemas.microsoft.com/office/drawing/2014/main" id="{7535EC56-8C89-4B60-95FC-9BFBEBF74E06}"/>
              </a:ext>
            </a:extLst>
          </p:cNvPr>
          <p:cNvSpPr txBox="1"/>
          <p:nvPr/>
        </p:nvSpPr>
        <p:spPr>
          <a:xfrm>
            <a:off x="2017572" y="3032056"/>
            <a:ext cx="884216" cy="276999"/>
          </a:xfrm>
          <a:prstGeom prst="rect">
            <a:avLst/>
          </a:prstGeom>
          <a:solidFill>
            <a:schemeClr val="accent1"/>
          </a:solidFill>
        </p:spPr>
        <p:txBody>
          <a:bodyPr wrap="none" rtlCol="0">
            <a:spAutoFit/>
          </a:bodyPr>
          <a:lstStyle/>
          <a:p>
            <a:r>
              <a:rPr lang="en-US" sz="1200" dirty="0"/>
              <a:t>Venture Dr.</a:t>
            </a:r>
          </a:p>
        </p:txBody>
      </p:sp>
      <p:sp>
        <p:nvSpPr>
          <p:cNvPr id="41" name="TextBox 40">
            <a:extLst>
              <a:ext uri="{FF2B5EF4-FFF2-40B4-BE49-F238E27FC236}">
                <a16:creationId xmlns:a16="http://schemas.microsoft.com/office/drawing/2014/main" id="{D391CBD5-B961-4D28-8703-EDBE23229BA4}"/>
              </a:ext>
            </a:extLst>
          </p:cNvPr>
          <p:cNvSpPr txBox="1"/>
          <p:nvPr/>
        </p:nvSpPr>
        <p:spPr>
          <a:xfrm rot="16200000">
            <a:off x="1207379" y="3844934"/>
            <a:ext cx="1005853" cy="276999"/>
          </a:xfrm>
          <a:prstGeom prst="rect">
            <a:avLst/>
          </a:prstGeom>
          <a:solidFill>
            <a:schemeClr val="accent1"/>
          </a:solidFill>
        </p:spPr>
        <p:txBody>
          <a:bodyPr wrap="none" rtlCol="0">
            <a:spAutoFit/>
          </a:bodyPr>
          <a:lstStyle/>
          <a:p>
            <a:r>
              <a:rPr lang="en-US" sz="1200" dirty="0"/>
              <a:t>28</a:t>
            </a:r>
            <a:r>
              <a:rPr lang="en-US" sz="1200" baseline="30000" dirty="0"/>
              <a:t>th</a:t>
            </a:r>
            <a:r>
              <a:rPr lang="en-US" sz="1200" dirty="0"/>
              <a:t> Ave. NW</a:t>
            </a:r>
          </a:p>
        </p:txBody>
      </p:sp>
      <p:sp>
        <p:nvSpPr>
          <p:cNvPr id="42" name="TextBox 41">
            <a:extLst>
              <a:ext uri="{FF2B5EF4-FFF2-40B4-BE49-F238E27FC236}">
                <a16:creationId xmlns:a16="http://schemas.microsoft.com/office/drawing/2014/main" id="{402595C1-3A96-4F9F-9A97-81AB0D619579}"/>
              </a:ext>
            </a:extLst>
          </p:cNvPr>
          <p:cNvSpPr txBox="1"/>
          <p:nvPr/>
        </p:nvSpPr>
        <p:spPr>
          <a:xfrm>
            <a:off x="4128474" y="1894498"/>
            <a:ext cx="752731" cy="523220"/>
          </a:xfrm>
          <a:prstGeom prst="rect">
            <a:avLst/>
          </a:prstGeom>
          <a:solidFill>
            <a:srgbClr val="7030A0"/>
          </a:solidFill>
        </p:spPr>
        <p:txBody>
          <a:bodyPr wrap="square" rtlCol="0">
            <a:spAutoFit/>
          </a:bodyPr>
          <a:lstStyle/>
          <a:p>
            <a:r>
              <a:rPr lang="en-US" sz="1400" dirty="0">
                <a:solidFill>
                  <a:schemeClr val="bg1"/>
                </a:solidFill>
              </a:rPr>
              <a:t>Victory Church</a:t>
            </a:r>
          </a:p>
        </p:txBody>
      </p:sp>
      <p:sp>
        <p:nvSpPr>
          <p:cNvPr id="43" name="TextBox 42">
            <a:extLst>
              <a:ext uri="{FF2B5EF4-FFF2-40B4-BE49-F238E27FC236}">
                <a16:creationId xmlns:a16="http://schemas.microsoft.com/office/drawing/2014/main" id="{60D6DD26-8AC6-480E-AE89-A383CCF39856}"/>
              </a:ext>
            </a:extLst>
          </p:cNvPr>
          <p:cNvSpPr txBox="1"/>
          <p:nvPr/>
        </p:nvSpPr>
        <p:spPr>
          <a:xfrm>
            <a:off x="1135662" y="1547609"/>
            <a:ext cx="574644" cy="401007"/>
          </a:xfrm>
          <a:prstGeom prst="rect">
            <a:avLst/>
          </a:prstGeom>
          <a:solidFill>
            <a:srgbClr val="FFFF00"/>
          </a:solidFill>
        </p:spPr>
        <p:txBody>
          <a:bodyPr wrap="none" rtlCol="0">
            <a:spAutoFit/>
          </a:bodyPr>
          <a:lstStyle/>
          <a:p>
            <a:r>
              <a:rPr lang="en-US" dirty="0"/>
              <a:t>Site</a:t>
            </a:r>
          </a:p>
        </p:txBody>
      </p:sp>
      <p:cxnSp>
        <p:nvCxnSpPr>
          <p:cNvPr id="45" name="Straight Arrow Connector 44">
            <a:extLst>
              <a:ext uri="{FF2B5EF4-FFF2-40B4-BE49-F238E27FC236}">
                <a16:creationId xmlns:a16="http://schemas.microsoft.com/office/drawing/2014/main" id="{137D85C3-E540-4AF9-A9C5-852E98849A2B}"/>
              </a:ext>
            </a:extLst>
          </p:cNvPr>
          <p:cNvCxnSpPr>
            <a:stCxn id="43" idx="2"/>
          </p:cNvCxnSpPr>
          <p:nvPr/>
        </p:nvCxnSpPr>
        <p:spPr>
          <a:xfrm>
            <a:off x="1422984" y="1948616"/>
            <a:ext cx="0" cy="421069"/>
          </a:xfrm>
          <a:prstGeom prst="straightConnector1">
            <a:avLst/>
          </a:prstGeom>
          <a:ln w="57150">
            <a:solidFill>
              <a:srgbClr val="FFFF00"/>
            </a:solidFill>
            <a:tailEnd type="triangle"/>
          </a:ln>
        </p:spPr>
        <p:style>
          <a:lnRef idx="1">
            <a:schemeClr val="accent1"/>
          </a:lnRef>
          <a:fillRef idx="0">
            <a:schemeClr val="accent1"/>
          </a:fillRef>
          <a:effectRef idx="0">
            <a:schemeClr val="accent1"/>
          </a:effectRef>
          <a:fontRef idx="minor">
            <a:schemeClr val="tx1"/>
          </a:fontRef>
        </p:style>
      </p:cxnSp>
      <p:pic>
        <p:nvPicPr>
          <p:cNvPr id="46" name="Picture 45" descr="Icon&#10;&#10;Description automatically generated">
            <a:extLst>
              <a:ext uri="{FF2B5EF4-FFF2-40B4-BE49-F238E27FC236}">
                <a16:creationId xmlns:a16="http://schemas.microsoft.com/office/drawing/2014/main" id="{099773E9-7614-4F12-9A00-EC9D4A5B536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0606" y="1547609"/>
            <a:ext cx="392400" cy="392400"/>
          </a:xfrm>
          <a:prstGeom prst="rect">
            <a:avLst/>
          </a:prstGeom>
        </p:spPr>
      </p:pic>
      <p:cxnSp>
        <p:nvCxnSpPr>
          <p:cNvPr id="15" name="Straight Connector 14">
            <a:extLst>
              <a:ext uri="{FF2B5EF4-FFF2-40B4-BE49-F238E27FC236}">
                <a16:creationId xmlns:a16="http://schemas.microsoft.com/office/drawing/2014/main" id="{24F43D05-9991-4ED5-84C1-F9BE8D45D1D7}"/>
              </a:ext>
            </a:extLst>
          </p:cNvPr>
          <p:cNvCxnSpPr>
            <a:cxnSpLocks/>
          </p:cNvCxnSpPr>
          <p:nvPr/>
        </p:nvCxnSpPr>
        <p:spPr>
          <a:xfrm>
            <a:off x="1571806" y="2937933"/>
            <a:ext cx="798014" cy="750147"/>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247C7F8C-09FD-4784-A421-E2C389B0BE30}"/>
              </a:ext>
            </a:extLst>
          </p:cNvPr>
          <p:cNvSpPr txBox="1"/>
          <p:nvPr/>
        </p:nvSpPr>
        <p:spPr>
          <a:xfrm>
            <a:off x="2425965" y="3688080"/>
            <a:ext cx="875561" cy="830997"/>
          </a:xfrm>
          <a:prstGeom prst="rect">
            <a:avLst/>
          </a:prstGeom>
          <a:solidFill>
            <a:srgbClr val="00B050"/>
          </a:solidFill>
          <a:ln>
            <a:solidFill>
              <a:schemeClr val="bg1"/>
            </a:solidFill>
          </a:ln>
        </p:spPr>
        <p:txBody>
          <a:bodyPr wrap="none" rtlCol="0">
            <a:spAutoFit/>
          </a:bodyPr>
          <a:lstStyle/>
          <a:p>
            <a:r>
              <a:rPr lang="en-US" sz="1600" i="1" dirty="0"/>
              <a:t>For sale</a:t>
            </a:r>
          </a:p>
          <a:p>
            <a:r>
              <a:rPr lang="en-US" sz="1600" i="1" dirty="0"/>
              <a:t>or Lease</a:t>
            </a:r>
          </a:p>
          <a:p>
            <a:r>
              <a:rPr lang="en-US" sz="1600" i="1" dirty="0"/>
              <a:t>Bldg. C </a:t>
            </a:r>
          </a:p>
        </p:txBody>
      </p:sp>
      <p:pic>
        <p:nvPicPr>
          <p:cNvPr id="19" name="Picture 18">
            <a:extLst>
              <a:ext uri="{FF2B5EF4-FFF2-40B4-BE49-F238E27FC236}">
                <a16:creationId xmlns:a16="http://schemas.microsoft.com/office/drawing/2014/main" id="{BACB64DC-FB29-3AF5-E1F9-CF8D6C4B3D08}"/>
              </a:ext>
            </a:extLst>
          </p:cNvPr>
          <p:cNvPicPr>
            <a:picLocks noChangeAspect="1"/>
          </p:cNvPicPr>
          <p:nvPr/>
        </p:nvPicPr>
        <p:blipFill>
          <a:blip r:embed="rId12"/>
          <a:stretch>
            <a:fillRect/>
          </a:stretch>
        </p:blipFill>
        <p:spPr>
          <a:xfrm>
            <a:off x="0" y="1122996"/>
            <a:ext cx="7783144" cy="7531572"/>
          </a:xfrm>
          <a:prstGeom prst="rect">
            <a:avLst/>
          </a:prstGeom>
        </p:spPr>
      </p:pic>
      <p:sp>
        <p:nvSpPr>
          <p:cNvPr id="38" name="Star: 6 Points 37">
            <a:extLst>
              <a:ext uri="{FF2B5EF4-FFF2-40B4-BE49-F238E27FC236}">
                <a16:creationId xmlns:a16="http://schemas.microsoft.com/office/drawing/2014/main" id="{D8D4661B-4123-6729-C792-ABFF3B0591FB}"/>
              </a:ext>
            </a:extLst>
          </p:cNvPr>
          <p:cNvSpPr/>
          <p:nvPr/>
        </p:nvSpPr>
        <p:spPr>
          <a:xfrm>
            <a:off x="2815409" y="5374081"/>
            <a:ext cx="638514" cy="672892"/>
          </a:xfrm>
          <a:prstGeom prst="star6">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50" dirty="0">
                <a:solidFill>
                  <a:schemeClr val="tx1"/>
                </a:solidFill>
              </a:rPr>
              <a:t>Site</a:t>
            </a:r>
          </a:p>
        </p:txBody>
      </p:sp>
      <p:sp>
        <p:nvSpPr>
          <p:cNvPr id="44" name="Arrow: Up 43">
            <a:extLst>
              <a:ext uri="{FF2B5EF4-FFF2-40B4-BE49-F238E27FC236}">
                <a16:creationId xmlns:a16="http://schemas.microsoft.com/office/drawing/2014/main" id="{9C5C4797-E070-3FBF-2FE2-DB3C7BDEF3D0}"/>
              </a:ext>
            </a:extLst>
          </p:cNvPr>
          <p:cNvSpPr/>
          <p:nvPr/>
        </p:nvSpPr>
        <p:spPr>
          <a:xfrm>
            <a:off x="256411" y="1439273"/>
            <a:ext cx="574644" cy="500736"/>
          </a:xfrm>
          <a:prstGeom prst="upArrow">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3B3F1633-5896-9707-E916-4BF4F7C13607}"/>
              </a:ext>
            </a:extLst>
          </p:cNvPr>
          <p:cNvSpPr txBox="1"/>
          <p:nvPr/>
        </p:nvSpPr>
        <p:spPr>
          <a:xfrm>
            <a:off x="335428" y="2004381"/>
            <a:ext cx="409086" cy="401007"/>
          </a:xfrm>
          <a:prstGeom prst="rect">
            <a:avLst/>
          </a:prstGeom>
          <a:noFill/>
        </p:spPr>
        <p:txBody>
          <a:bodyPr wrap="none" rtlCol="0">
            <a:spAutoFit/>
          </a:bodyPr>
          <a:lstStyle/>
          <a:p>
            <a:r>
              <a:rPr lang="en-US" dirty="0"/>
              <a:t> N</a:t>
            </a:r>
          </a:p>
        </p:txBody>
      </p:sp>
      <p:pic>
        <p:nvPicPr>
          <p:cNvPr id="50" name="Picture 49">
            <a:extLst>
              <a:ext uri="{FF2B5EF4-FFF2-40B4-BE49-F238E27FC236}">
                <a16:creationId xmlns:a16="http://schemas.microsoft.com/office/drawing/2014/main" id="{5CB44B50-FE44-6413-8661-874E8F5DDB91}"/>
              </a:ext>
            </a:extLst>
          </p:cNvPr>
          <p:cNvPicPr>
            <a:picLocks noChangeAspect="1"/>
          </p:cNvPicPr>
          <p:nvPr/>
        </p:nvPicPr>
        <p:blipFill>
          <a:blip r:embed="rId13"/>
          <a:stretch>
            <a:fillRect/>
          </a:stretch>
        </p:blipFill>
        <p:spPr>
          <a:xfrm>
            <a:off x="-31589" y="1122996"/>
            <a:ext cx="7830338" cy="7528682"/>
          </a:xfrm>
          <a:prstGeom prst="rect">
            <a:avLst/>
          </a:prstGeom>
        </p:spPr>
      </p:pic>
      <p:sp>
        <p:nvSpPr>
          <p:cNvPr id="51" name="Star: 7 Points 50">
            <a:extLst>
              <a:ext uri="{FF2B5EF4-FFF2-40B4-BE49-F238E27FC236}">
                <a16:creationId xmlns:a16="http://schemas.microsoft.com/office/drawing/2014/main" id="{032BAFF3-EE3D-6E63-AA2D-4A120331518B}"/>
              </a:ext>
            </a:extLst>
          </p:cNvPr>
          <p:cNvSpPr/>
          <p:nvPr/>
        </p:nvSpPr>
        <p:spPr>
          <a:xfrm>
            <a:off x="3874281" y="5107985"/>
            <a:ext cx="638514" cy="461195"/>
          </a:xfrm>
          <a:prstGeom prst="star7">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site</a:t>
            </a:r>
          </a:p>
        </p:txBody>
      </p:sp>
    </p:spTree>
    <p:extLst>
      <p:ext uri="{BB962C8B-B14F-4D97-AF65-F5344CB8AC3E}">
        <p14:creationId xmlns:p14="http://schemas.microsoft.com/office/powerpoint/2010/main" val="7579759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48549</TotalTime>
  <Words>618</Words>
  <Application>Microsoft Office PowerPoint</Application>
  <PresentationFormat>Custom</PresentationFormat>
  <Paragraphs>138</Paragraphs>
  <Slides>3</Slides>
  <Notes>0</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vt:i4>
      </vt:variant>
    </vt:vector>
  </HeadingPairs>
  <TitlesOfParts>
    <vt:vector size="11" baseType="lpstr">
      <vt:lpstr>Arial</vt:lpstr>
      <vt:lpstr>Calibri</vt:lpstr>
      <vt:lpstr>Calibri Light</vt:lpstr>
      <vt:lpstr>Lato</vt:lpstr>
      <vt:lpstr>Roboto Slab</vt:lpstr>
      <vt:lpstr>Roboto Slab bold</vt:lpstr>
      <vt:lpstr>Office Theme</vt:lpstr>
      <vt:lpstr>Document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Mohsin</dc:creator>
  <cp:lastModifiedBy>SCOTT HEIPLE</cp:lastModifiedBy>
  <cp:revision>194</cp:revision>
  <cp:lastPrinted>2026-04-09T07:03:15Z</cp:lastPrinted>
  <dcterms:created xsi:type="dcterms:W3CDTF">2018-10-29T13:45:11Z</dcterms:created>
  <dcterms:modified xsi:type="dcterms:W3CDTF">2026-07-19T09:45:27Z</dcterms:modified>
</cp:coreProperties>
</file>